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hyperlink" Target="https://www.jwmr.org/articles/search_result.php?term=author&amp;f_name=Mohammed%20Fahud&amp;l_name=Khurram" TargetMode="External"/><Relationship Id="rId5" Type="http://schemas.openxmlformats.org/officeDocument/2006/relationships/hyperlink" Target="https://www.jwmr.org/articles/search_result.php?term=author&amp;f_name=Sudheer%20Kumar&amp;l_name=Maurya" TargetMode="External"/><Relationship Id="rId6" Type="http://schemas.openxmlformats.org/officeDocument/2006/relationships/hyperlink" Target="https://www.jwmr.org/articles/search_result.php?term=author&amp;f_name=Mohd&amp;l_name=Yaseen" TargetMode="External"/><Relationship Id="rId7" Type="http://schemas.openxmlformats.org/officeDocument/2006/relationships/hyperlink" Target="https://www.jwmr.org/articles/search_result.php?term=author&amp;f_name=Madhav&amp;l_name=Chowdhry" TargetMode="External"/><Relationship Id="rId8" Type="http://schemas.openxmlformats.org/officeDocument/2006/relationships/image" Target="../media/image1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/>
          <p:nvPr/>
        </p:nvSpPr>
        <p:spPr>
          <a:xfrm>
            <a:off x="1030511" y="3016176"/>
            <a:ext cx="10405111" cy="246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000">
                <a:solidFill>
                  <a:srgbClr val="6D102F"/>
                </a:solidFill>
              </a:defRPr>
            </a:pPr>
            <a:r>
              <a:t>Global Hand Teaching Programme</a:t>
            </a:r>
            <a:endParaRPr sz="2800"/>
          </a:p>
          <a:p>
            <a:pPr>
              <a:defRPr b="1" sz="4000">
                <a:solidFill>
                  <a:srgbClr val="6D102F"/>
                </a:solidFill>
              </a:defRPr>
            </a:pPr>
          </a:p>
          <a:p>
            <a:pPr>
              <a:defRPr b="1" sz="4000">
                <a:solidFill>
                  <a:srgbClr val="6D102F"/>
                </a:solidFill>
              </a:defRPr>
            </a:pPr>
          </a:p>
          <a:p>
            <a:pPr>
              <a:defRPr b="1" sz="4000">
                <a:solidFill>
                  <a:srgbClr val="6D102F"/>
                </a:solidFill>
              </a:defRPr>
            </a:pPr>
            <a:r>
              <a:t>The Reconstructive Ladder</a:t>
            </a:r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5998" y="235763"/>
            <a:ext cx="3714023" cy="246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1</a:t>
            </a:r>
          </a:p>
        </p:txBody>
      </p:sp>
      <p:sp>
        <p:nvSpPr>
          <p:cNvPr id="99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"/>
          <p:cNvSpPr txBox="1"/>
          <p:nvPr/>
        </p:nvSpPr>
        <p:spPr>
          <a:xfrm>
            <a:off x="138291" y="1859706"/>
            <a:ext cx="7674611" cy="3187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42 year old man who got his left little and ring finger tips caught in a lawnmower. Fingertip injuries as shown. Little finger has exposed distal phalanx, ring finger does not. 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do you want to know in your history when considering your reconstructive options?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are your options for soft tissue coverage of these defects?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Could either of these digits be managed conservatively?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Generally are skin grafts a useful way of reconstructing fingertips?</a:t>
            </a:r>
            <a:endParaRPr sz="2800"/>
          </a:p>
        </p:txBody>
      </p:sp>
      <p:sp>
        <p:nvSpPr>
          <p:cNvPr id="103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pic>
        <p:nvPicPr>
          <p:cNvPr id="104" name="Screenshot 2023-04-09 at 20.30.58.png" descr="Screenshot 2023-04-09 at 20.30.5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6335" y="1725454"/>
            <a:ext cx="4513074" cy="3187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2</a:t>
            </a:r>
          </a:p>
        </p:txBody>
      </p:sp>
      <p:sp>
        <p:nvSpPr>
          <p:cNvPr id="107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0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Box 10"/>
          <p:cNvSpPr txBox="1"/>
          <p:nvPr/>
        </p:nvSpPr>
        <p:spPr>
          <a:xfrm>
            <a:off x="125416" y="1725454"/>
            <a:ext cx="7674611" cy="3083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65 year old man who had a necrotic wound debrided from dorsal of left hand is left with this wound. 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Why is it important to assess for paratenon presence?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device could be used during the interim period of debridement and reconstruction?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If there is no paratenon what are your reconstructive options?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Why is a fasciocutaneous free flap generally preferred to a muscle flap in dorsal hand coverage?</a:t>
            </a:r>
          </a:p>
        </p:txBody>
      </p:sp>
      <p:sp>
        <p:nvSpPr>
          <p:cNvPr id="111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pic>
        <p:nvPicPr>
          <p:cNvPr id="112" name="Screenshot 2023-04-09 at 20.39.51.png" descr="Screenshot 2023-04-09 at 20.39.51.png"/>
          <p:cNvPicPr>
            <a:picLocks noChangeAspect="1"/>
          </p:cNvPicPr>
          <p:nvPr/>
        </p:nvPicPr>
        <p:blipFill>
          <a:blip r:embed="rId3">
            <a:extLst/>
          </a:blip>
          <a:srcRect l="0" t="0" r="38342" b="0"/>
          <a:stretch>
            <a:fillRect/>
          </a:stretch>
        </p:blipFill>
        <p:spPr>
          <a:xfrm>
            <a:off x="7912359" y="1314209"/>
            <a:ext cx="4215246" cy="366628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verse Posterior Interosseous Artery Flap: A Reliable, Comfortable and Versatile Flap for Coverage of Soft Tissue Defects of Hand…"/>
          <p:cNvSpPr txBox="1"/>
          <p:nvPr/>
        </p:nvSpPr>
        <p:spPr>
          <a:xfrm>
            <a:off x="5108411" y="4948811"/>
            <a:ext cx="6934558" cy="888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8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457200">
              <a:defRPr sz="800">
                <a:solidFill>
                  <a:srgbClr val="585659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457200">
              <a:defRPr sz="800">
                <a:solidFill>
                  <a:srgbClr val="585659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457200">
              <a:defRPr sz="800">
                <a:solidFill>
                  <a:srgbClr val="585659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457200">
              <a:defRPr b="1" sz="800">
                <a:solidFill>
                  <a:srgbClr val="58565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Reverse Posterior Interosseous Artery Flap: A Reliable, Comfortable and Versatile Flap for Coverage of Soft Tissue Defects of Hand</a:t>
            </a:r>
            <a:endParaRPr>
              <a:solidFill>
                <a:srgbClr val="000000"/>
              </a:solidFill>
            </a:endParaRPr>
          </a:p>
          <a:p>
            <a:pPr defTabSz="457200">
              <a:defRPr sz="800">
                <a:solidFill>
                  <a:srgbClr val="58565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Mohammed Fahud Khurram</a:t>
            </a:r>
            <a:r>
              <a:t>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Sudheer Kumar Maurya</a:t>
            </a:r>
            <a:r>
              <a:t>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Mohd Yaseen</a:t>
            </a:r>
            <a:r>
              <a:t>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Madhav Chowdhry</a:t>
            </a:r>
          </a:p>
        </p:txBody>
      </p:sp>
      <p:pic>
        <p:nvPicPr>
          <p:cNvPr id="114" name="orcid_16x16.gif" descr="orcid_16x16.g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411" y="4948811"/>
            <a:ext cx="2032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orcid_16x16.gif" descr="orcid_16x16.g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411" y="4948811"/>
            <a:ext cx="2032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orcid_16x16.gif" descr="orcid_16x16.g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411" y="4948811"/>
            <a:ext cx="2032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orcid_16x16.gif" descr="orcid_16x16.g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411" y="4948811"/>
            <a:ext cx="203201" cy="20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3</a:t>
            </a:r>
          </a:p>
        </p:txBody>
      </p:sp>
      <p:sp>
        <p:nvSpPr>
          <p:cNvPr id="120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2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0"/>
          <p:cNvSpPr txBox="1"/>
          <p:nvPr/>
        </p:nvSpPr>
        <p:spPr>
          <a:xfrm>
            <a:off x="1039494" y="1811338"/>
            <a:ext cx="7674611" cy="1559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25 year old right handed man with this thumb injury. 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Describe the defect seen.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are your reconstructive options?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artery is the Foucher flap based upon?</a:t>
            </a:r>
          </a:p>
        </p:txBody>
      </p:sp>
      <p:sp>
        <p:nvSpPr>
          <p:cNvPr id="124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25" name="Kola N. Thumb Reconstruction Using Foucher's Flap. Open Access Maced J Med Sci. 2016"/>
          <p:cNvSpPr txBox="1"/>
          <p:nvPr/>
        </p:nvSpPr>
        <p:spPr>
          <a:xfrm>
            <a:off x="6714710" y="5517477"/>
            <a:ext cx="524385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Kola N. Thumb Reconstruction Using Foucher's Flap. Open Access Maced J Med Sci. 2016</a:t>
            </a:r>
          </a:p>
        </p:txBody>
      </p:sp>
      <p:pic>
        <p:nvPicPr>
          <p:cNvPr id="126" name="Screenshot 2023-04-09 at 20.47.04.png" descr="Screenshot 2023-04-09 at 20.47.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4439" y="2095106"/>
            <a:ext cx="4724401" cy="307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4"/>
          <p:cNvSpPr txBox="1"/>
          <p:nvPr/>
        </p:nvSpPr>
        <p:spPr>
          <a:xfrm>
            <a:off x="1107757" y="3165475"/>
            <a:ext cx="7676197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6D102F"/>
                </a:solidFill>
              </a:defRPr>
            </a:pPr>
            <a:r>
              <a:t>For further information please </a:t>
            </a:r>
            <a:endParaRPr sz="2800"/>
          </a:p>
          <a:p>
            <a:pPr>
              <a:defRPr b="1" sz="2000">
                <a:solidFill>
                  <a:srgbClr val="6D102F"/>
                </a:solidFill>
              </a:defRPr>
            </a:pPr>
            <a:r>
              <a:t>get in touch via the channels below:</a:t>
            </a:r>
          </a:p>
        </p:txBody>
      </p:sp>
      <p:pic>
        <p:nvPicPr>
          <p:cNvPr id="13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31161" r="0" b="0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