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Graphik Semibold"/>
          <a:ea typeface="Graphik Semibold"/>
          <a:cs typeface="Graphik S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07" name="Body Level One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915009552_2264x1509.jpg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519873_3318x2212.jpg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59" sz="6000">
                <a:solidFill>
                  <a:srgbClr val="FFFFFF"/>
                </a:solidFill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29" sz="30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3" name="Image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1" name="Image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xfrm>
            <a:off x="1200403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Agenda Subtitle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pc="-44">
                <a:latin typeface="Graphik Semibold"/>
                <a:ea typeface="Graphik Semibold"/>
                <a:cs typeface="Graphik Semibold"/>
                <a:sym typeface="Graphik Semibold"/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xfrm>
            <a:off x="12001499" y="12700000"/>
            <a:ext cx="388621" cy="42926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97689" y="12700000"/>
            <a:ext cx="388621" cy="42926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Graphik"/>
                <a:ea typeface="Graphik"/>
                <a:cs typeface="Graphik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ssessment of the injured hand - MCQ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2292095">
              <a:defRPr spc="-120" sz="12032"/>
            </a:lvl1pPr>
          </a:lstStyle>
          <a:p>
            <a:pPr/>
            <a:r>
              <a:t>Assessment of the injured hand - MCQ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When assessing UCL injuries of the thumb which of the following is not true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487424">
              <a:defRPr spc="-51" sz="5124"/>
            </a:lvl1pPr>
          </a:lstStyle>
          <a:p>
            <a:pPr/>
            <a:r>
              <a:t>When assessing UCL injuries of the thumb which of the following is not true?</a:t>
            </a:r>
          </a:p>
        </p:txBody>
      </p:sp>
      <p:sp>
        <p:nvSpPr>
          <p:cNvPr id="178" name="RCL injuries are more common than UCL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RCL injuries are more common than UCL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The MCPJ of the thumb should stressed both in flexion and extension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Always compare to contralateral side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USS can be a useful adjunct to assessment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When assessing phalanx fractures what does not tend to favour surgical intervention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389888">
              <a:defRPr spc="-47" sz="4788"/>
            </a:lvl1pPr>
          </a:lstStyle>
          <a:p>
            <a:pPr/>
            <a:r>
              <a:t>When assessing phalanx fractures what does not tend to favour surgical intervention?</a:t>
            </a:r>
          </a:p>
        </p:txBody>
      </p:sp>
      <p:sp>
        <p:nvSpPr>
          <p:cNvPr id="181" name="Rotation of digi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Rotation of digit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Intra-articular component on XR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Pain at fracture site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Open injury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Answe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Answers</a:t>
            </a:r>
          </a:p>
        </p:txBody>
      </p:sp>
      <p:sp>
        <p:nvSpPr>
          <p:cNvPr id="184" name="2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36880" indent="-436880" defTabSz="1950671">
              <a:spcBef>
                <a:spcPts val="1900"/>
              </a:spcBef>
              <a:defRPr sz="3520"/>
            </a:pPr>
            <a:r>
              <a:t>2</a:t>
            </a:r>
          </a:p>
          <a:p>
            <a:pPr marL="436880" indent="-436880" defTabSz="1950671">
              <a:spcBef>
                <a:spcPts val="1900"/>
              </a:spcBef>
              <a:defRPr sz="3520"/>
            </a:pPr>
            <a:r>
              <a:t>1</a:t>
            </a:r>
          </a:p>
          <a:p>
            <a:pPr marL="436880" indent="-436880" defTabSz="1950671">
              <a:spcBef>
                <a:spcPts val="1900"/>
              </a:spcBef>
              <a:defRPr sz="3520"/>
            </a:pPr>
            <a:r>
              <a:t>3</a:t>
            </a:r>
          </a:p>
          <a:p>
            <a:pPr marL="436880" indent="-436880" defTabSz="1950671">
              <a:spcBef>
                <a:spcPts val="1900"/>
              </a:spcBef>
              <a:defRPr sz="3520"/>
            </a:pPr>
            <a:r>
              <a:t>3</a:t>
            </a:r>
          </a:p>
          <a:p>
            <a:pPr marL="436880" indent="-436880" defTabSz="1950671">
              <a:spcBef>
                <a:spcPts val="1900"/>
              </a:spcBef>
              <a:defRPr sz="3520"/>
            </a:pPr>
            <a:r>
              <a:t>2</a:t>
            </a:r>
          </a:p>
          <a:p>
            <a:pPr marL="436880" indent="-436880" defTabSz="1950671">
              <a:spcBef>
                <a:spcPts val="1900"/>
              </a:spcBef>
              <a:defRPr sz="3520"/>
            </a:pPr>
            <a:r>
              <a:t>2</a:t>
            </a:r>
          </a:p>
          <a:p>
            <a:pPr marL="436880" indent="-436880" defTabSz="1950671">
              <a:spcBef>
                <a:spcPts val="1900"/>
              </a:spcBef>
              <a:defRPr sz="3520"/>
            </a:pPr>
            <a:r>
              <a:t>4</a:t>
            </a:r>
          </a:p>
          <a:p>
            <a:pPr marL="436880" indent="-436880" defTabSz="1950671">
              <a:spcBef>
                <a:spcPts val="1900"/>
              </a:spcBef>
              <a:defRPr sz="3520"/>
            </a:pPr>
            <a:r>
              <a:t>1</a:t>
            </a:r>
          </a:p>
          <a:p>
            <a:pPr marL="436880" indent="-436880" defTabSz="1950671">
              <a:spcBef>
                <a:spcPts val="1900"/>
              </a:spcBef>
              <a:defRPr sz="3520"/>
            </a:pPr>
            <a:r>
              <a:t>1</a:t>
            </a:r>
          </a:p>
          <a:p>
            <a:pPr marL="436880" indent="-436880" defTabSz="1950671">
              <a:spcBef>
                <a:spcPts val="1900"/>
              </a:spcBef>
              <a:defRPr sz="3520"/>
            </a:pPr>
            <a:r>
              <a:t>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When examining a patient with a hand injury, which of the following is correct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438655">
              <a:defRPr spc="-49" sz="4956"/>
            </a:lvl1pPr>
          </a:lstStyle>
          <a:p>
            <a:pPr/>
            <a:r>
              <a:t>When examining a patient with a hand injury, which of the following is correct?</a:t>
            </a:r>
          </a:p>
        </p:txBody>
      </p:sp>
      <p:sp>
        <p:nvSpPr>
          <p:cNvPr id="154" name="The FDP function is assessed when isolating the other digi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The FDP function is assessed when isolating the other digits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EPL tendon is best assessed by attempting retropulsion of the thumb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Elson test is used to assess for mallet injuries to the digit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Isolated active flexion at the MP joint specifically tests integrity of FPL tendon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Finkelstein Test is positively seen in which pathology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2121408">
              <a:defRPr spc="-73" sz="7308"/>
            </a:lvl1pPr>
          </a:lstStyle>
          <a:p>
            <a:pPr/>
            <a:r>
              <a:t>Finkelstein Test is positively seen in which pathology?</a:t>
            </a:r>
          </a:p>
        </p:txBody>
      </p:sp>
      <p:sp>
        <p:nvSpPr>
          <p:cNvPr id="157" name="De Quervain’s tenosynoviti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De Quervain’s tenosynovitis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UCL injury of thumb MCPJ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Osteoarthritis of CMCJ thumb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Sagittal band rupture MCPJ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When examining a patient following a one day old fight bite injury which of the following is incorrect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389888">
              <a:defRPr spc="-47" sz="4788"/>
            </a:lvl1pPr>
          </a:lstStyle>
          <a:p>
            <a:pPr/>
            <a:r>
              <a:t>When examining a patient following a one day old fight bite injury which of the following is incorrect?</a:t>
            </a:r>
          </a:p>
        </p:txBody>
      </p:sp>
      <p:sp>
        <p:nvSpPr>
          <p:cNvPr id="160" name="Blood borne virus screen is an important investiga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Blood borne virus screen is an important investigation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Tetanus status should be documented in all patients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An XR will be useful to assess for signs of osteomyelitis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The patient is likely to have pain and limited extension of MCPJ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In relation to Kanavel criteria for flexor tenosynovitis which of the following is not a described sign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389888">
              <a:defRPr spc="-47" sz="4788"/>
            </a:lvl1pPr>
          </a:lstStyle>
          <a:p>
            <a:pPr/>
            <a:r>
              <a:t>In relation to Kanavel criteria for flexor tenosynovitis which of the following is not a described sign?</a:t>
            </a:r>
          </a:p>
        </p:txBody>
      </p:sp>
      <p:sp>
        <p:nvSpPr>
          <p:cNvPr id="163" name="Fusiform swelling of the digi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Fusiform swelling of the digit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Pain along sheath when palpating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Reduced ability to flex digit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Pain worse on extension of digit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When assessing burns to the hand, which of the following is correct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682495">
              <a:defRPr spc="-57" sz="5796"/>
            </a:lvl1pPr>
          </a:lstStyle>
          <a:p>
            <a:pPr/>
            <a:r>
              <a:t>When assessing burns to the hand, which of the following is correct?</a:t>
            </a:r>
          </a:p>
        </p:txBody>
      </p:sp>
      <p:sp>
        <p:nvSpPr>
          <p:cNvPr id="166" name="Scald injuries are most common mechanism in adult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Scald injuries are most common mechanism in adults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Hand burns should be discussed with burn specialist team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The whole nail plates should be removed when dealing with chemical burns of the hand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Circumferential superficial partial thickness burns to the wrist require early surgical intervention required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When approaching the ‘mangled hand’ the first step in assessment i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633727">
              <a:defRPr spc="-56" sz="5628"/>
            </a:lvl1pPr>
          </a:lstStyle>
          <a:p>
            <a:pPr/>
            <a:r>
              <a:t>When approaching the ‘mangled hand’ the first step in assessment is?</a:t>
            </a:r>
          </a:p>
        </p:txBody>
      </p:sp>
      <p:sp>
        <p:nvSpPr>
          <p:cNvPr id="169" name="Ensuring perfusion of the hand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Ensuring perfusion of the hand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Ensure ATLS approach and no life threatening injuries present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Assess soft tissue loss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Early imaging to assess skeletal integrity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When assessing glove distribution of burns to the hand of a child  which of the following statements does not apply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389888">
              <a:defRPr spc="-47" sz="4788"/>
            </a:lvl1pPr>
          </a:lstStyle>
          <a:p>
            <a:pPr/>
            <a:r>
              <a:t>When assessing glove distribution of burns to the hand of a child  which of the following statements does not apply?</a:t>
            </a:r>
          </a:p>
        </p:txBody>
      </p:sp>
      <p:sp>
        <p:nvSpPr>
          <p:cNvPr id="172" name="Perfusion of digits should be assessed with consideration of early surgical intervent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Perfusion of digits should be assessed with consideration of early surgical intervention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Consideration of non accidental injury and involvement of paediatric safeguarding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The whole body should be assessed for other injuries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Ph testing should be performed in all such patients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A patient who has injured his middle finger with a circular saw and has a wound over volar aspect of mid proximal phalanx has absent sensation in both radial and ulnar digital nerve distribution and reduced painful flexion. Which of the following is true"/>
          <p:cNvSpPr txBox="1"/>
          <p:nvPr>
            <p:ph type="title"/>
          </p:nvPr>
        </p:nvSpPr>
        <p:spPr>
          <a:xfrm>
            <a:off x="1219200" y="774700"/>
            <a:ext cx="21945601" cy="2897970"/>
          </a:xfrm>
          <a:prstGeom prst="rect">
            <a:avLst/>
          </a:prstGeom>
        </p:spPr>
        <p:txBody>
          <a:bodyPr/>
          <a:lstStyle>
            <a:lvl1pPr defTabSz="1341120">
              <a:defRPr spc="-46" sz="4620"/>
            </a:lvl1pPr>
          </a:lstStyle>
          <a:p>
            <a:pPr/>
            <a:r>
              <a:t>A patient who has injured his middle finger with a circular saw and has a wound over volar aspect of mid proximal phalanx has absent sensation in both radial and ulnar digital nerve distribution and reduced painful flexion. Which of the following is true?</a:t>
            </a:r>
          </a:p>
        </p:txBody>
      </p:sp>
      <p:sp>
        <p:nvSpPr>
          <p:cNvPr id="175" name="He is likely to present with a devascularised digi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He is likely to present with a devascularised digit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His FDP and FDS is likely to be 100% divided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This is a zone 3 flexor tendon injury</a:t>
            </a:r>
          </a:p>
          <a:p>
            <a:pPr marL="965200" indent="-965200">
              <a:buClr>
                <a:srgbClr val="000000"/>
              </a:buClr>
              <a:buSzPct val="100000"/>
              <a:buAutoNum type="arabicPeriod" startAt="1"/>
            </a:pPr>
            <a:r>
              <a:t>He should be advised full sensation is likely to return following nerve repair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