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9"/>
  </p:notesMasterIdLst>
  <p:sldIdLst>
    <p:sldId id="256" r:id="rId2"/>
    <p:sldId id="276" r:id="rId3"/>
    <p:sldId id="257" r:id="rId4"/>
    <p:sldId id="261" r:id="rId5"/>
    <p:sldId id="260" r:id="rId6"/>
    <p:sldId id="258" r:id="rId7"/>
    <p:sldId id="292"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970B-FFDC-CA43-B661-64002C3AA3AF}" v="126" dt="2022-12-20T12:21:37.788"/>
    <p1510:client id="{78F733BA-7BF4-4CC5-B08D-E44E59196265}" v="4" dt="2023-03-14T12:50:22.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67520" autoAdjust="0"/>
  </p:normalViewPr>
  <p:slideViewPr>
    <p:cSldViewPr snapToGrid="0" snapToObjects="1">
      <p:cViewPr varScale="1">
        <p:scale>
          <a:sx n="56" d="100"/>
          <a:sy n="56" d="100"/>
        </p:scale>
        <p:origin x="200" y="488"/>
      </p:cViewPr>
      <p:guideLst/>
    </p:cSldViewPr>
  </p:slideViewPr>
  <p:notesTextViewPr>
    <p:cViewPr>
      <p:scale>
        <a:sx n="1" d="1"/>
        <a:sy n="1" d="1"/>
      </p:scale>
      <p:origin x="0" y="0"/>
    </p:cViewPr>
  </p:notesTextViewPr>
  <p:gridSpacing cx="76200" cy="76200"/>
</p:viewP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7932339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522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Triggering</a:t>
            </a:r>
            <a:r>
              <a:rPr lang="en-US" baseline="0" dirty="0"/>
              <a:t> of the finger, due to a size mismatch between the A1 pulley and the tendons gliding beneath it. It can be associated with subtle digital swelling or a proximal interphalangeal joint flexion deformity, along with a volar </a:t>
            </a:r>
            <a:r>
              <a:rPr lang="en-US" baseline="0" dirty="0" err="1"/>
              <a:t>retinacular</a:t>
            </a:r>
            <a:r>
              <a:rPr lang="en-US" baseline="0" dirty="0"/>
              <a:t> ganglion cyst. Other differentials include: giant cell </a:t>
            </a:r>
            <a:r>
              <a:rPr lang="en-US" baseline="0" dirty="0" err="1"/>
              <a:t>tumour</a:t>
            </a:r>
            <a:r>
              <a:rPr lang="en-US" baseline="0" dirty="0"/>
              <a:t> of the tendon sheath, epidermal inclusion cyst, </a:t>
            </a:r>
            <a:r>
              <a:rPr lang="en-US" baseline="0" dirty="0" err="1"/>
              <a:t>neurofibroma</a:t>
            </a:r>
            <a:r>
              <a:rPr lang="en-US" baseline="0" dirty="0"/>
              <a:t>, schwannoma. </a:t>
            </a:r>
          </a:p>
          <a:p>
            <a:endParaRPr lang="en-US" baseline="0" dirty="0"/>
          </a:p>
          <a:p>
            <a:r>
              <a:rPr lang="en-US" baseline="0" dirty="0"/>
              <a:t>Steroid injections, splinting in extension, surgical decompression of the A1 Pulley, or percutaneous release with a needle (not suitable for all cases / all digits). Long-term blood glucose control should be sought in diabetics. </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15455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a:t>
            </a:r>
            <a:r>
              <a:rPr lang="en-US" baseline="0" dirty="0"/>
              <a:t> </a:t>
            </a:r>
            <a:r>
              <a:rPr lang="en-US" baseline="0" dirty="0" err="1"/>
              <a:t>Quervain</a:t>
            </a:r>
            <a:r>
              <a:rPr lang="en-US" baseline="0" dirty="0"/>
              <a:t> tenosynovitis is a condition in which the first dorsal extensor compartment tendons (Abductor </a:t>
            </a:r>
            <a:r>
              <a:rPr lang="en-US" baseline="0" dirty="0" err="1"/>
              <a:t>pollicis</a:t>
            </a:r>
            <a:r>
              <a:rPr lang="en-US" baseline="0" dirty="0"/>
              <a:t> longus APL and extensor </a:t>
            </a:r>
            <a:r>
              <a:rPr lang="en-US" baseline="0" dirty="0" err="1"/>
              <a:t>pollicis</a:t>
            </a:r>
            <a:r>
              <a:rPr lang="en-US" baseline="0" dirty="0"/>
              <a:t> brevis EPB) are </a:t>
            </a:r>
            <a:r>
              <a:rPr lang="en-US" baseline="0" dirty="0" err="1"/>
              <a:t>inflammed</a:t>
            </a:r>
            <a:r>
              <a:rPr lang="en-US" baseline="0" dirty="0"/>
              <a:t> as they run through the tight extensor compartment. This is common in young mothers who lift their babies for feeding / changing nappies. </a:t>
            </a:r>
          </a:p>
          <a:p>
            <a:endParaRPr lang="en-US" baseline="0" dirty="0"/>
          </a:p>
          <a:p>
            <a:r>
              <a:rPr lang="en-US" baseline="0" dirty="0"/>
              <a:t>Finkelstein test – thumb is grasped by the examiner and the wrist passively </a:t>
            </a:r>
            <a:r>
              <a:rPr lang="en-US" baseline="0" dirty="0" err="1"/>
              <a:t>ulnarly</a:t>
            </a:r>
            <a:r>
              <a:rPr lang="en-US" baseline="0" dirty="0"/>
              <a:t> deviated, causing tenderness along the extensor tendons just proximal to the radial styloid. </a:t>
            </a:r>
          </a:p>
          <a:p>
            <a:endParaRPr lang="en-US" baseline="0" dirty="0"/>
          </a:p>
          <a:p>
            <a:r>
              <a:rPr lang="en-US" baseline="0" dirty="0"/>
              <a:t>First line of treatment will be a steroid injection into the first dorsal compartment combined with </a:t>
            </a:r>
            <a:r>
              <a:rPr lang="en-US" baseline="0" dirty="0" err="1"/>
              <a:t>activitiy</a:t>
            </a:r>
            <a:r>
              <a:rPr lang="en-US" baseline="0" dirty="0"/>
              <a:t> modification. In majority of patients this is a self-limiting condition. Surgical release of the extensor retinaculum of the first dorsal compartment can be performed as a last resort (beware of the superficial radial nerve) </a:t>
            </a:r>
          </a:p>
          <a:p>
            <a:endParaRPr lang="en-US" baseline="0" dirty="0"/>
          </a:p>
          <a:p>
            <a:endParaRPr lang="en-US" baseline="0" dirty="0"/>
          </a:p>
        </p:txBody>
      </p:sp>
    </p:spTree>
    <p:extLst>
      <p:ext uri="{BB962C8B-B14F-4D97-AF65-F5344CB8AC3E}">
        <p14:creationId xmlns:p14="http://schemas.microsoft.com/office/powerpoint/2010/main" val="13846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is intersection</a:t>
            </a:r>
            <a:r>
              <a:rPr lang="en-US" baseline="0" dirty="0"/>
              <a:t> syndrome? Tenosynovitis of the second dorsal compartment </a:t>
            </a:r>
          </a:p>
          <a:p>
            <a:r>
              <a:rPr lang="en-US" baseline="0" dirty="0"/>
              <a:t>It is due to inflammation due to tendon friction at the intersection between the first and second dorsal compartments, 4cm proximal to the wrist </a:t>
            </a:r>
          </a:p>
          <a:p>
            <a:endParaRPr lang="en-US" baseline="0" dirty="0"/>
          </a:p>
          <a:p>
            <a:r>
              <a:rPr lang="en-US" baseline="0" dirty="0"/>
              <a:t>Treatment:</a:t>
            </a:r>
          </a:p>
          <a:p>
            <a:pPr marL="171450" indent="-171450">
              <a:buFontTx/>
              <a:buChar char="-"/>
            </a:pPr>
            <a:r>
              <a:rPr lang="en-US" baseline="0" dirty="0"/>
              <a:t>Conservative - rest, NSAIDs, extension splint, steroid injections</a:t>
            </a:r>
          </a:p>
          <a:p>
            <a:pPr marL="171450" indent="-171450">
              <a:buFontTx/>
              <a:buChar char="-"/>
            </a:pPr>
            <a:r>
              <a:rPr lang="en-US" baseline="0" dirty="0"/>
              <a:t>Surgical – second compartment release, synovectomy at the intersection joint </a:t>
            </a:r>
          </a:p>
          <a:p>
            <a:pPr marL="171450" indent="-171450">
              <a:buFontTx/>
              <a:buChar char="-"/>
            </a:pPr>
            <a:endParaRPr lang="en-US" baseline="0" dirty="0"/>
          </a:p>
          <a:p>
            <a:pPr marL="171450" indent="-171450">
              <a:buFontTx/>
              <a:buChar char="-"/>
            </a:pPr>
            <a:r>
              <a:rPr lang="en-US" baseline="0" dirty="0"/>
              <a:t>MRI can be used to confirm diagnosis when clinical findings are unclear. Most characteristic finding would be </a:t>
            </a:r>
            <a:r>
              <a:rPr lang="en-US" baseline="0" dirty="0" err="1"/>
              <a:t>peritendinous</a:t>
            </a:r>
            <a:r>
              <a:rPr lang="en-US" baseline="0" dirty="0"/>
              <a:t> </a:t>
            </a:r>
            <a:r>
              <a:rPr lang="en-US" baseline="0" dirty="0" err="1"/>
              <a:t>oedema</a:t>
            </a:r>
            <a:r>
              <a:rPr lang="en-US" baseline="0" dirty="0"/>
              <a:t> or fluid surrounding the first and second extensor compartments. Could also show tendinosis, muscle </a:t>
            </a:r>
            <a:r>
              <a:rPr lang="en-US" baseline="0" dirty="0" err="1"/>
              <a:t>oedema</a:t>
            </a:r>
            <a:r>
              <a:rPr lang="en-US" baseline="0" dirty="0"/>
              <a:t>, tendon thickening, loss of the normal comma shape of the tendon, and </a:t>
            </a:r>
            <a:r>
              <a:rPr lang="en-US" baseline="0" dirty="0" err="1"/>
              <a:t>juxtacortical</a:t>
            </a:r>
            <a:r>
              <a:rPr lang="en-US" baseline="0" dirty="0"/>
              <a:t> </a:t>
            </a:r>
            <a:r>
              <a:rPr lang="en-US" baseline="0" dirty="0" err="1"/>
              <a:t>oedema</a:t>
            </a:r>
            <a:r>
              <a:rPr lang="en-US" baseline="0" dirty="0"/>
              <a:t>. </a:t>
            </a:r>
          </a:p>
          <a:p>
            <a:endParaRPr lang="en-US" dirty="0"/>
          </a:p>
        </p:txBody>
      </p:sp>
    </p:spTree>
    <p:extLst>
      <p:ext uri="{BB962C8B-B14F-4D97-AF65-F5344CB8AC3E}">
        <p14:creationId xmlns:p14="http://schemas.microsoft.com/office/powerpoint/2010/main" val="6691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a:t>
            </a:r>
            <a:r>
              <a:rPr lang="en-US" baseline="30000" dirty="0"/>
              <a:t>th</a:t>
            </a:r>
            <a:r>
              <a:rPr lang="en-US" dirty="0"/>
              <a:t> dorsal compartment </a:t>
            </a:r>
          </a:p>
          <a:p>
            <a:endParaRPr lang="en-US" dirty="0"/>
          </a:p>
          <a:p>
            <a:r>
              <a:rPr lang="en-US" dirty="0"/>
              <a:t>ECU subluxation</a:t>
            </a:r>
            <a:r>
              <a:rPr lang="en-US" baseline="0" dirty="0"/>
              <a:t> occurs when the separate </a:t>
            </a:r>
            <a:r>
              <a:rPr lang="en-US" baseline="0" dirty="0" err="1"/>
              <a:t>subsheath</a:t>
            </a:r>
            <a:r>
              <a:rPr lang="en-US" baseline="0" dirty="0"/>
              <a:t> of the sixth dorsal compartment is torn / attenuated. Incompetence of the ECU </a:t>
            </a:r>
            <a:r>
              <a:rPr lang="en-US" baseline="0" dirty="0" err="1"/>
              <a:t>subsheath</a:t>
            </a:r>
            <a:r>
              <a:rPr lang="en-US" baseline="0" dirty="0"/>
              <a:t> permits subluxation / dislocation of the ECU tendon out of the ulnar groove of the ulna, often with a painful click noted on resisted supination, ulnar deviation and mild palmar flexion. </a:t>
            </a:r>
          </a:p>
          <a:p>
            <a:r>
              <a:rPr lang="en-US" dirty="0"/>
              <a:t>The dorsal extensor retinaculum of the wrist is composed</a:t>
            </a:r>
            <a:r>
              <a:rPr lang="en-US" baseline="0" dirty="0"/>
              <a:t> of two primary layers – the </a:t>
            </a:r>
            <a:r>
              <a:rPr lang="en-US" baseline="0" dirty="0" err="1"/>
              <a:t>supratendinous</a:t>
            </a:r>
            <a:r>
              <a:rPr lang="en-US" baseline="0" dirty="0"/>
              <a:t> retinaculum and the </a:t>
            </a:r>
            <a:r>
              <a:rPr lang="en-US" baseline="0" dirty="0" err="1"/>
              <a:t>infratendinous</a:t>
            </a:r>
            <a:r>
              <a:rPr lang="en-US" baseline="0" dirty="0"/>
              <a:t> retinaculum. The ECU lies in its own separate fibro-osseous </a:t>
            </a:r>
            <a:r>
              <a:rPr lang="en-US" baseline="0" dirty="0" err="1"/>
              <a:t>subsheath</a:t>
            </a:r>
            <a:r>
              <a:rPr lang="en-US" baseline="0" dirty="0"/>
              <a:t>, which is a duplication of the </a:t>
            </a:r>
            <a:r>
              <a:rPr lang="en-US" baseline="0" dirty="0" err="1"/>
              <a:t>infratendinous</a:t>
            </a:r>
            <a:r>
              <a:rPr lang="en-US" baseline="0" dirty="0"/>
              <a:t> retinaculum. The </a:t>
            </a:r>
            <a:r>
              <a:rPr lang="en-US" baseline="0" dirty="0" err="1"/>
              <a:t>subsheath</a:t>
            </a:r>
            <a:r>
              <a:rPr lang="en-US" baseline="0" dirty="0"/>
              <a:t> of the sixth extensor compartment represents a component of the dorsal peripheral TFCC. Disruption can result in the static instability of the DRUJ. </a:t>
            </a:r>
          </a:p>
          <a:p>
            <a:endParaRPr lang="en-US" baseline="0" dirty="0"/>
          </a:p>
          <a:p>
            <a:r>
              <a:rPr lang="en-US" baseline="0" dirty="0"/>
              <a:t>The initial management of ECU disorders is generally </a:t>
            </a:r>
            <a:r>
              <a:rPr lang="en-US" baseline="0" dirty="0" err="1"/>
              <a:t>nonoperative</a:t>
            </a:r>
            <a:r>
              <a:rPr lang="en-US" baseline="0" dirty="0"/>
              <a:t>. For patients with tenosynovitis, discontinuing the offending activity is the first step. Standard nonsurgical options include an </a:t>
            </a:r>
            <a:r>
              <a:rPr lang="en-US" baseline="0" dirty="0" err="1"/>
              <a:t>immobilising</a:t>
            </a:r>
            <a:r>
              <a:rPr lang="en-US" baseline="0" dirty="0"/>
              <a:t> wrist splint, anti-inflammatory medication, hand therapy. Steroid injections can be beneficial. Surgical repair involves an ECU tendon release, </a:t>
            </a:r>
            <a:r>
              <a:rPr lang="en-US" baseline="0" dirty="0" err="1"/>
              <a:t>tenosynovectomy</a:t>
            </a:r>
            <a:r>
              <a:rPr lang="en-US" baseline="0" dirty="0"/>
              <a:t>,  deepening the groove that the ECU tendon sits in, and the ECU sheath is reattached to the bone. </a:t>
            </a:r>
            <a:endParaRPr lang="en-US" dirty="0"/>
          </a:p>
        </p:txBody>
      </p:sp>
    </p:spTree>
    <p:extLst>
      <p:ext uri="{BB962C8B-B14F-4D97-AF65-F5344CB8AC3E}">
        <p14:creationId xmlns:p14="http://schemas.microsoft.com/office/powerpoint/2010/main" val="139637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14/03/2023</a:t>
            </a:fld>
            <a:endParaRPr lang="en-GB"/>
          </a:p>
        </p:txBody>
      </p:sp>
      <p:sp>
        <p:nvSpPr>
          <p:cNvPr id="5" name="Footer Placeholder 4">
            <a:extLst>
              <a:ext uri="{FF2B5EF4-FFF2-40B4-BE49-F238E27FC236}">
                <a16:creationId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14/03/2023</a:t>
            </a:fld>
            <a:endParaRPr lang="en-GB"/>
          </a:p>
        </p:txBody>
      </p:sp>
      <p:sp>
        <p:nvSpPr>
          <p:cNvPr id="5" name="Footer Placeholder 4">
            <a:extLst>
              <a:ext uri="{FF2B5EF4-FFF2-40B4-BE49-F238E27FC236}">
                <a16:creationId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14/03/2023</a:t>
            </a:fld>
            <a:endParaRPr lang="en-GB"/>
          </a:p>
        </p:txBody>
      </p:sp>
      <p:sp>
        <p:nvSpPr>
          <p:cNvPr id="5" name="Footer Placeholder 4">
            <a:extLst>
              <a:ext uri="{FF2B5EF4-FFF2-40B4-BE49-F238E27FC236}">
                <a16:creationId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14/03/2023</a:t>
            </a:fld>
            <a:endParaRPr lang="en-GB"/>
          </a:p>
        </p:txBody>
      </p:sp>
      <p:sp>
        <p:nvSpPr>
          <p:cNvPr id="5" name="Footer Placeholder 4">
            <a:extLst>
              <a:ext uri="{FF2B5EF4-FFF2-40B4-BE49-F238E27FC236}">
                <a16:creationId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14/03/2023</a:t>
            </a:fld>
            <a:endParaRPr lang="en-GB"/>
          </a:p>
        </p:txBody>
      </p:sp>
      <p:sp>
        <p:nvSpPr>
          <p:cNvPr id="5" name="Footer Placeholder 4">
            <a:extLst>
              <a:ext uri="{FF2B5EF4-FFF2-40B4-BE49-F238E27FC236}">
                <a16:creationId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14/03/2023</a:t>
            </a:fld>
            <a:endParaRPr lang="en-GB"/>
          </a:p>
        </p:txBody>
      </p:sp>
      <p:sp>
        <p:nvSpPr>
          <p:cNvPr id="6" name="Footer Placeholder 4">
            <a:extLst>
              <a:ext uri="{FF2B5EF4-FFF2-40B4-BE49-F238E27FC236}">
                <a16:creationId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14/03/2023</a:t>
            </a:fld>
            <a:endParaRPr lang="en-GB"/>
          </a:p>
        </p:txBody>
      </p:sp>
      <p:sp>
        <p:nvSpPr>
          <p:cNvPr id="8" name="Footer Placeholder 4">
            <a:extLst>
              <a:ext uri="{FF2B5EF4-FFF2-40B4-BE49-F238E27FC236}">
                <a16:creationId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14/03/2023</a:t>
            </a:fld>
            <a:endParaRPr lang="en-GB"/>
          </a:p>
        </p:txBody>
      </p:sp>
      <p:sp>
        <p:nvSpPr>
          <p:cNvPr id="4" name="Footer Placeholder 4">
            <a:extLst>
              <a:ext uri="{FF2B5EF4-FFF2-40B4-BE49-F238E27FC236}">
                <a16:creationId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14/03/2023</a:t>
            </a:fld>
            <a:endParaRPr lang="en-GB"/>
          </a:p>
        </p:txBody>
      </p:sp>
      <p:sp>
        <p:nvSpPr>
          <p:cNvPr id="3" name="Footer Placeholder 4">
            <a:extLst>
              <a:ext uri="{FF2B5EF4-FFF2-40B4-BE49-F238E27FC236}">
                <a16:creationId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14/03/2023</a:t>
            </a:fld>
            <a:endParaRPr lang="en-GB"/>
          </a:p>
        </p:txBody>
      </p:sp>
      <p:sp>
        <p:nvSpPr>
          <p:cNvPr id="6" name="Footer Placeholder 4">
            <a:extLst>
              <a:ext uri="{FF2B5EF4-FFF2-40B4-BE49-F238E27FC236}">
                <a16:creationId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14/03/2023</a:t>
            </a:fld>
            <a:endParaRPr lang="en-GB"/>
          </a:p>
        </p:txBody>
      </p:sp>
      <p:sp>
        <p:nvSpPr>
          <p:cNvPr id="6" name="Footer Placeholder 4">
            <a:extLst>
              <a:ext uri="{FF2B5EF4-FFF2-40B4-BE49-F238E27FC236}">
                <a16:creationId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14/03/2023</a:t>
            </a:fld>
            <a:endParaRPr lang="en-GB"/>
          </a:p>
        </p:txBody>
      </p:sp>
      <p:sp>
        <p:nvSpPr>
          <p:cNvPr id="5" name="Footer Placeholder 4">
            <a:extLst>
              <a:ext uri="{FF2B5EF4-FFF2-40B4-BE49-F238E27FC236}">
                <a16:creationId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s.surveyplanet.com/wwkrxb7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D5604528-182A-7D2C-9933-E4AB3C3495B5}"/>
              </a:ext>
            </a:extLst>
          </p:cNvPr>
          <p:cNvSpPr txBox="1">
            <a:spLocks noChangeArrowheads="1"/>
          </p:cNvSpPr>
          <p:nvPr/>
        </p:nvSpPr>
        <p:spPr bwMode="auto">
          <a:xfrm>
            <a:off x="1062038" y="2573450"/>
            <a:ext cx="55530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b="1" dirty="0">
                <a:solidFill>
                  <a:srgbClr val="6D102F"/>
                </a:solidFill>
              </a:rPr>
              <a:t>Module 2.9 </a:t>
            </a:r>
          </a:p>
          <a:p>
            <a:pPr eaLnBrk="1" hangingPunct="1"/>
            <a:r>
              <a:rPr lang="en-GB" altLang="en-US" sz="4000" b="1" dirty="0">
                <a:solidFill>
                  <a:srgbClr val="6D102F"/>
                </a:solidFill>
              </a:rPr>
              <a:t>De </a:t>
            </a:r>
            <a:r>
              <a:rPr lang="en-GB" altLang="en-US" sz="4000" b="1" dirty="0" err="1">
                <a:solidFill>
                  <a:srgbClr val="6D102F"/>
                </a:solidFill>
              </a:rPr>
              <a:t>Quervain’s</a:t>
            </a:r>
            <a:r>
              <a:rPr lang="en-GB" altLang="en-US" sz="4000" b="1" dirty="0">
                <a:solidFill>
                  <a:srgbClr val="6D102F"/>
                </a:solidFill>
              </a:rPr>
              <a:t> tenosynovitis, trigger finger, intersection syndrome, </a:t>
            </a:r>
            <a:r>
              <a:rPr lang="en-GB" altLang="en-US" sz="4000" b="1" dirty="0" err="1">
                <a:solidFill>
                  <a:srgbClr val="6D102F"/>
                </a:solidFill>
              </a:rPr>
              <a:t>etc</a:t>
            </a:r>
            <a:endParaRPr lang="en-GB" altLang="en-US" sz="4000" b="1" dirty="0">
              <a:solidFill>
                <a:srgbClr val="6D102F"/>
              </a:solidFill>
            </a:endParaRPr>
          </a:p>
        </p:txBody>
      </p:sp>
      <p:pic>
        <p:nvPicPr>
          <p:cNvPr id="3075" name="Picture 8">
            <a:extLst>
              <a:ext uri="{FF2B5EF4-FFF2-40B4-BE49-F238E27FC236}">
                <a16:creationId xmlns:a16="http://schemas.microsoft.com/office/drawing/2014/main" id="{FAE725AA-E831-A73D-4C7C-2FCD357F3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a:extLst>
              <a:ext uri="{FF2B5EF4-FFF2-40B4-BE49-F238E27FC236}">
                <a16:creationId xmlns:a16="http://schemas.microsoft.com/office/drawing/2014/main" id="{0DACD0F8-83AA-4144-8FFE-B738A2B2AC82}"/>
              </a:ext>
            </a:extLst>
          </p:cNvPr>
          <p:cNvSpPr txBox="1">
            <a:spLocks noChangeArrowheads="1"/>
          </p:cNvSpPr>
          <p:nvPr/>
        </p:nvSpPr>
        <p:spPr bwMode="auto">
          <a:xfrm>
            <a:off x="1062038" y="6134524"/>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575958"/>
                </a:solidFill>
              </a:rPr>
              <a:t>Cases</a:t>
            </a:r>
          </a:p>
        </p:txBody>
      </p:sp>
      <p:pic>
        <p:nvPicPr>
          <p:cNvPr id="3077" name="Picture 10">
            <a:extLst>
              <a:ext uri="{FF2B5EF4-FFF2-40B4-BE49-F238E27FC236}">
                <a16:creationId xmlns:a16="http://schemas.microsoft.com/office/drawing/2014/main" id="{7293A9D5-F4AD-5CFA-C27D-9D91E3F637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907" y="2800324"/>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a16="http://schemas.microsoft.com/office/drawing/2014/main" id="{1159C9F3-5EA2-57DE-8598-26CE29C060C4}"/>
              </a:ext>
            </a:extLst>
          </p:cNvPr>
          <p:cNvSpPr txBox="1">
            <a:spLocks noChangeArrowheads="1"/>
          </p:cNvSpPr>
          <p:nvPr/>
        </p:nvSpPr>
        <p:spPr bwMode="auto">
          <a:xfrm>
            <a:off x="6445956" y="685800"/>
            <a:ext cx="4684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000" b="1" dirty="0">
                <a:solidFill>
                  <a:srgbClr val="6D102F"/>
                </a:solidFill>
              </a:rPr>
              <a:t>Global Hand Teaching Programme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F6AB1FD3-B908-26AA-AF84-0D297A5621F7}"/>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id="{4CB60DF8-CBF1-C0E7-78B4-A5406BFC6983}"/>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300C8-1434-E5AC-CB88-D07F02FECB8C}"/>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5125" name="Picture 9">
            <a:extLst>
              <a:ext uri="{FF2B5EF4-FFF2-40B4-BE49-F238E27FC236}">
                <a16:creationId xmlns:a16="http://schemas.microsoft.com/office/drawing/2014/main" id="{E8E23BDF-A6FA-AC34-9B6F-C2EFB435D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1">
            <a:extLst>
              <a:ext uri="{FF2B5EF4-FFF2-40B4-BE49-F238E27FC236}">
                <a16:creationId xmlns:a16="http://schemas.microsoft.com/office/drawing/2014/main" id="{94BD2A5A-816C-826D-14C1-31716CA496CC}"/>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a:xfrm>
            <a:off x="838200" y="1825625"/>
            <a:ext cx="6728460" cy="4351338"/>
          </a:xfrm>
        </p:spPr>
        <p:txBody>
          <a:bodyPr/>
          <a:lstStyle/>
          <a:p>
            <a:r>
              <a:rPr lang="en-US" sz="2400" dirty="0"/>
              <a:t>A 60 year old man with type 2 diabetes presents with a 2 month history of painful clicking and locking of his right ring finger. He does not recall any trauma. Occasionally he has to passively extend his finger to alleviate the fixed position. </a:t>
            </a:r>
          </a:p>
          <a:p>
            <a:r>
              <a:rPr lang="en-US" sz="2400" dirty="0"/>
              <a:t>What is the most likely diagnosis? </a:t>
            </a:r>
          </a:p>
          <a:p>
            <a:r>
              <a:rPr lang="en-US" sz="2400" dirty="0"/>
              <a:t>What treatment options are available for this condition?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11" y="3468007"/>
            <a:ext cx="3779203" cy="2281919"/>
          </a:xfrm>
          <a:prstGeom prst="rect">
            <a:avLst/>
          </a:prstGeom>
        </p:spPr>
      </p:pic>
    </p:spTree>
    <p:extLst>
      <p:ext uri="{BB962C8B-B14F-4D97-AF65-F5344CB8AC3E}">
        <p14:creationId xmlns:p14="http://schemas.microsoft.com/office/powerpoint/2010/main" val="58903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2</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a:xfrm>
            <a:off x="838200" y="1825625"/>
            <a:ext cx="7048500" cy="4351338"/>
          </a:xfrm>
        </p:spPr>
        <p:txBody>
          <a:bodyPr/>
          <a:lstStyle/>
          <a:p>
            <a:r>
              <a:rPr lang="en-US" sz="2400" dirty="0"/>
              <a:t>A 24 year old woman presents to clinic with a 3 month history of wrist pain with lifting her baby. On examination, she has marked radial-sided wrist pain with forced ulnar deviation of the wrist </a:t>
            </a:r>
          </a:p>
          <a:p>
            <a:r>
              <a:rPr lang="en-US" sz="2400" dirty="0"/>
              <a:t>What is the most likely diagnosis?</a:t>
            </a:r>
          </a:p>
          <a:p>
            <a:r>
              <a:rPr lang="en-US" sz="2400" dirty="0"/>
              <a:t>What is the test that is pathognomonic for this condition?</a:t>
            </a:r>
          </a:p>
          <a:p>
            <a:r>
              <a:rPr lang="en-US" sz="2400" dirty="0"/>
              <a:t>What are the treatment options available?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566" y="2195806"/>
            <a:ext cx="4194493" cy="29778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2E3986E8-1DDF-67B5-3B09-B8D6F4688304}"/>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id="{27B1511E-749E-F7AD-5866-5ABFC3B23ACC}"/>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FEEE5-2B4F-EE09-7164-4CF6F78891E1}"/>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6149" name="Picture 9">
            <a:extLst>
              <a:ext uri="{FF2B5EF4-FFF2-40B4-BE49-F238E27FC236}">
                <a16:creationId xmlns:a16="http://schemas.microsoft.com/office/drawing/2014/main" id="{6952136C-41D8-AE36-CF3F-CE2607735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1">
            <a:extLst>
              <a:ext uri="{FF2B5EF4-FFF2-40B4-BE49-F238E27FC236}">
                <a16:creationId xmlns:a16="http://schemas.microsoft.com/office/drawing/2014/main" id="{B9DA5923-36F6-6092-16EB-81FB90C96E1B}"/>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a:xfrm>
            <a:off x="830263" y="1562101"/>
            <a:ext cx="10515600" cy="4819650"/>
          </a:xfrm>
        </p:spPr>
        <p:txBody>
          <a:bodyPr/>
          <a:lstStyle/>
          <a:p>
            <a:r>
              <a:rPr lang="en-US" sz="2400" dirty="0"/>
              <a:t>A 70 year old woman presents with a 2 week history of distal forearm pain. She also complains of swelling and crepitus over her distal forearm. On examination there is redness and </a:t>
            </a:r>
            <a:r>
              <a:rPr lang="en-US" sz="2400" dirty="0" err="1"/>
              <a:t>oedema</a:t>
            </a:r>
            <a:r>
              <a:rPr lang="en-US" sz="2400" dirty="0"/>
              <a:t> involving the distal forearm along the radial aspect. </a:t>
            </a:r>
          </a:p>
          <a:p>
            <a:endParaRPr lang="en-US" sz="2400" dirty="0"/>
          </a:p>
          <a:p>
            <a:endParaRPr lang="en-US" sz="2400" dirty="0"/>
          </a:p>
          <a:p>
            <a:r>
              <a:rPr lang="en-US" sz="2400" dirty="0"/>
              <a:t>What is the most likely diagnosis?</a:t>
            </a:r>
          </a:p>
          <a:p>
            <a:r>
              <a:rPr lang="en-US" sz="2400" dirty="0"/>
              <a:t>What are contents of the </a:t>
            </a:r>
          </a:p>
          <a:p>
            <a:r>
              <a:rPr lang="en-US" sz="2400" dirty="0"/>
              <a:t>extensor compartments?</a:t>
            </a:r>
          </a:p>
          <a:p>
            <a:r>
              <a:rPr lang="en-US" sz="2400" dirty="0"/>
              <a:t>What are the treatment options available?</a:t>
            </a:r>
          </a:p>
          <a:p>
            <a:r>
              <a:rPr lang="en-US" sz="2400" dirty="0"/>
              <a:t>What would be the findings on an MRI scan?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79" y="2800163"/>
            <a:ext cx="5242243" cy="2031809"/>
          </a:xfrm>
          <a:prstGeom prst="rect">
            <a:avLst/>
          </a:prstGeom>
        </p:spPr>
      </p:pic>
    </p:spTree>
    <p:extLst>
      <p:ext uri="{BB962C8B-B14F-4D97-AF65-F5344CB8AC3E}">
        <p14:creationId xmlns:p14="http://schemas.microsoft.com/office/powerpoint/2010/main" val="312778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2E3986E8-1DDF-67B5-3B09-B8D6F4688304}"/>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4</a:t>
            </a:r>
          </a:p>
        </p:txBody>
      </p:sp>
      <p:cxnSp>
        <p:nvCxnSpPr>
          <p:cNvPr id="8" name="Straight Connector 7">
            <a:extLst>
              <a:ext uri="{FF2B5EF4-FFF2-40B4-BE49-F238E27FC236}">
                <a16:creationId xmlns:a16="http://schemas.microsoft.com/office/drawing/2014/main" id="{27B1511E-749E-F7AD-5866-5ABFC3B23ACC}"/>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FEEE5-2B4F-EE09-7164-4CF6F78891E1}"/>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6149" name="Picture 9">
            <a:extLst>
              <a:ext uri="{FF2B5EF4-FFF2-40B4-BE49-F238E27FC236}">
                <a16:creationId xmlns:a16="http://schemas.microsoft.com/office/drawing/2014/main" id="{6952136C-41D8-AE36-CF3F-CE2607735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1">
            <a:extLst>
              <a:ext uri="{FF2B5EF4-FFF2-40B4-BE49-F238E27FC236}">
                <a16:creationId xmlns:a16="http://schemas.microsoft.com/office/drawing/2014/main" id="{B9DA5923-36F6-6092-16EB-81FB90C96E1B}"/>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p:txBody>
          <a:bodyPr/>
          <a:lstStyle/>
          <a:p>
            <a:r>
              <a:rPr lang="en-US" dirty="0"/>
              <a:t>A 50 year old avid golfer presents with ulnar-sided wrist pain since the past 2 months. It is most painful during wrist pronation and supination, and complains of a sensation of a ‘click’</a:t>
            </a:r>
          </a:p>
          <a:p>
            <a:r>
              <a:rPr lang="en-US" dirty="0"/>
              <a:t>Which compartment does the ECU tendon run in? </a:t>
            </a:r>
          </a:p>
          <a:p>
            <a:r>
              <a:rPr lang="en-US" dirty="0"/>
              <a:t>What happens in ECU subluxation?</a:t>
            </a:r>
          </a:p>
          <a:p>
            <a:r>
              <a:rPr lang="en-US" dirty="0"/>
              <a:t>What are the layers of the dorsal extensor retinaculum of the wrist? How does this differ in the ECU compartment?</a:t>
            </a:r>
          </a:p>
          <a:p>
            <a:r>
              <a:rPr lang="en-US" dirty="0"/>
              <a:t>What are the treatment options available?</a:t>
            </a:r>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A9F4C774-0FD2-C226-4724-608B826894CC}"/>
              </a:ext>
            </a:extLst>
          </p:cNvPr>
          <p:cNvSpPr txBox="1">
            <a:spLocks noChangeArrowheads="1"/>
          </p:cNvSpPr>
          <p:nvPr/>
        </p:nvSpPr>
        <p:spPr bwMode="auto">
          <a:xfrm>
            <a:off x="1062038" y="3165475"/>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91788" y="5808027"/>
            <a:ext cx="237566" cy="369332"/>
          </a:xfrm>
          <a:prstGeom prst="rect">
            <a:avLst/>
          </a:prstGeom>
        </p:spPr>
        <p:txBody>
          <a:bodyPr wrap="none">
            <a:spAutoFit/>
          </a:bodyPr>
          <a:lstStyle/>
          <a:p>
            <a:r>
              <a:rPr lang="en-GB" dirty="0"/>
              <a:t> </a:t>
            </a:r>
            <a:endParaRPr lang="en-US" dirty="0"/>
          </a:p>
        </p:txBody>
      </p:sp>
      <p:sp>
        <p:nvSpPr>
          <p:cNvPr id="9" name="TextBox 10">
            <a:extLst>
              <a:ext uri="{FF2B5EF4-FFF2-40B4-BE49-F238E27FC236}">
                <a16:creationId xmlns:a16="http://schemas.microsoft.com/office/drawing/2014/main" id="{581FCF1F-CE34-6A28-706E-21921DB0D55D}"/>
              </a:ext>
            </a:extLst>
          </p:cNvPr>
          <p:cNvSpPr txBox="1">
            <a:spLocks noChangeArrowheads="1"/>
          </p:cNvSpPr>
          <p:nvPr/>
        </p:nvSpPr>
        <p:spPr bwMode="auto">
          <a:xfrm>
            <a:off x="577000" y="1554708"/>
            <a:ext cx="1039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eaLnBrk="1" hangingPunct="1"/>
            <a:r>
              <a:rPr lang="en-GB" altLang="en-US" sz="2000">
                <a:solidFill>
                  <a:srgbClr val="575958"/>
                </a:solidFill>
              </a:rPr>
              <a:t>Teaching feedback link</a:t>
            </a:r>
            <a:endParaRPr lang="en-GB" altLang="en-US" sz="2400" dirty="0">
              <a:solidFill>
                <a:srgbClr val="575958"/>
              </a:solidFill>
            </a:endParaRPr>
          </a:p>
        </p:txBody>
      </p:sp>
      <p:sp>
        <p:nvSpPr>
          <p:cNvPr id="3" name="Rectangle 2"/>
          <p:cNvSpPr/>
          <p:nvPr/>
        </p:nvSpPr>
        <p:spPr>
          <a:xfrm>
            <a:off x="4010571" y="5623361"/>
            <a:ext cx="3783600" cy="646331"/>
          </a:xfrm>
          <a:prstGeom prst="rect">
            <a:avLst/>
          </a:prstGeom>
        </p:spPr>
        <p:txBody>
          <a:bodyPr wrap="none">
            <a:spAutoFit/>
          </a:bodyPr>
          <a:lstStyle/>
          <a:p>
            <a:pPr>
              <a:spcBef>
                <a:spcPts val="0"/>
              </a:spcBef>
              <a:spcAft>
                <a:spcPts val="0"/>
              </a:spcAft>
            </a:pPr>
            <a:r>
              <a:rPr lang="en-GB" u="sng" dirty="0">
                <a:hlinkClick r:id="rId3"/>
              </a:rPr>
              <a:t>https://s.surveyplanet.com/wwkrxb70</a:t>
            </a:r>
            <a:endParaRPr lang="en-GB" dirty="0"/>
          </a:p>
          <a:p>
            <a:pPr marL="0" marR="0">
              <a:spcBef>
                <a:spcPts val="0"/>
              </a:spcBef>
              <a:spcAft>
                <a:spcPts val="0"/>
              </a:spcAft>
            </a:pPr>
            <a:endParaRPr lang="en-GB" dirty="0">
              <a:effectLst/>
              <a:latin typeface="Calibri" charset="0"/>
              <a:ea typeface="Calibri" charset="0"/>
              <a:cs typeface="Times New Roman" charset="0"/>
            </a:endParaRPr>
          </a:p>
        </p:txBody>
      </p:sp>
      <p:pic>
        <p:nvPicPr>
          <p:cNvPr id="10" name="Picture 9" descr="/var/folders/7x/0pxvh_8x5w9bfwhdy_gcvrn80000gn/T/TemporaryItems/NSIRD_screencaptureui_WPjcJJ/Screenshot 2023-02-13 at 14.42.21.png"/>
          <p:cNvPicPr/>
          <p:nvPr/>
        </p:nvPicPr>
        <p:blipFill>
          <a:blip r:embed="rId4">
            <a:extLst>
              <a:ext uri="{28A0092B-C50C-407E-A947-70E740481C1C}">
                <a14:useLocalDpi xmlns:a14="http://schemas.microsoft.com/office/drawing/2010/main" val="0"/>
              </a:ext>
            </a:extLst>
          </a:blip>
          <a:srcRect/>
          <a:stretch>
            <a:fillRect/>
          </a:stretch>
        </p:blipFill>
        <p:spPr bwMode="auto">
          <a:xfrm>
            <a:off x="4526280" y="2429510"/>
            <a:ext cx="2574607" cy="2645410"/>
          </a:xfrm>
          <a:prstGeom prst="rect">
            <a:avLst/>
          </a:prstGeom>
          <a:noFill/>
          <a:ln>
            <a:noFill/>
          </a:ln>
        </p:spPr>
      </p:pic>
    </p:spTree>
    <p:extLst>
      <p:ext uri="{BB962C8B-B14F-4D97-AF65-F5344CB8AC3E}">
        <p14:creationId xmlns:p14="http://schemas.microsoft.com/office/powerpoint/2010/main" val="113693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