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59" autoAdjust="0"/>
    <p:restoredTop sz="94660"/>
  </p:normalViewPr>
  <p:slideViewPr>
    <p:cSldViewPr snapToGrid="0">
      <p:cViewPr varScale="1">
        <p:scale>
          <a:sx n="94" d="100"/>
          <a:sy n="94" d="100"/>
        </p:scale>
        <p:origin x="76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284ABC-31E8-E2E3-F434-412A591161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92BFD5-4477-2CD6-F9EE-CAD2DFDEEF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C179A8-0626-8EDA-7CBC-598AE84EB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83322A-4024-1F85-FA3F-BAEFD5041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1DA694-0753-00BF-5FCC-3186D245B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126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4D2E1E-AD40-9800-4B46-ED374481B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6BF6BB-1271-AD51-74EE-6383E07C18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9D435D-B66F-10FD-3D73-F7AA9F7C1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568305-C7E4-3B1E-D495-65DF19D4B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A27B-6497-AB07-4F2D-C72DB6D1D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1739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803D613-E204-2E65-9A7F-65B6D9A622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35E144-944C-62AC-6922-CC7281A895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B47585-52FE-F95D-94FA-4946001D1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286A7-1520-5975-FD9D-0B3C259B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EC4C9E-7829-DF6A-D003-D22383590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1736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C069BD-FA3E-34DA-9E1C-F4DD2F25F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2B7640-5280-B808-DE7A-94C887A22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383B3-6E6B-EDD9-C417-30AEF08F5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40EF55-90F7-23E3-A670-CDBA68878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AC8CF0-61FB-C69C-7536-631A4B519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9425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F16C2-248F-1841-7DB7-0A8ADD14D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19FBEB-B30C-0B0C-EACE-C61B346919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DA84E-55D4-4CCA-20DF-D278E53E5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04E681-9693-A7ED-A2DE-81F022A30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8E583E-D3B8-7FAD-B657-C4BC00763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7175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EC3CB2-7C57-9390-E545-9A68B0BB9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C4AAEF-D479-1F61-3A88-A68FBB67F4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386121-6CD9-7C6C-5B37-24D3B81ACE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5D5B6A-1518-F9D1-0BAD-B6E5C5CE4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33D661-AFEB-3FB0-3206-BCB38B018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493933-7EB0-705F-D454-88FA832CF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4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214D3-8A4B-B7D3-2BB4-B3309AC21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8D61FB-2A29-F007-6775-4C6CA5937F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116206-BC7C-7AB8-20BD-1E66D9DBBF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1B918A-4429-20A1-F8CB-5538041FAD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2483EA-2CDB-9CF1-E11F-7CC42402F6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305FA1-FB40-5A40-C490-275CA422A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50061E-A3C4-C701-81AA-0B07C21B3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96E4DF0-EA7D-F157-7B9F-C1C73A3FF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5620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907C1-049A-74BE-10C5-4C7A096A0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88DF44-896E-327C-7737-DF539973E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5FC01F-9554-36F3-18CF-B972D5562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6DCC4A-DB1D-400E-FBD7-2E81A20AA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8418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608395-1E4E-F64C-A26C-42727CFB6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73A178-D8B5-F195-9E85-4327538B4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D664BC-C767-F83E-0BA5-35B176ECE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085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7751B-464D-5F1C-87A0-46E9E3C6A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CA883C-0434-A82E-DDF9-B87DE2432E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30770B-FD83-6FDD-5956-E0795E69F7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5618DE-5181-2874-8F44-4E55A0F2F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56028F-EDF8-531F-413E-5574F9376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884716-52E0-BBD3-9D8B-39C578906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091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EDBBB-4D62-1C93-B84A-064F60A4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7D5973A-14E4-DF52-563B-56A1D19CA8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149E97-A45B-54D9-A426-0B8D7C4FB9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4209F8-5002-9CBD-B077-B339A801C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FD5A89-83D6-C6C5-C5AF-51A845DBE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354C37-CB19-EA54-77B2-EC28AE2F9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8868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409F061-CDDB-7C72-7A4F-BA45511092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804AD3-9BD8-121C-CE3F-5CF760E778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14529B-DA4F-D8EF-FCEE-A3A6495074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104C0-E0B1-498A-A404-4880696D0C89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20EC7E-15FE-1E46-AC4F-7C7B602341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FA4F42-0CD5-51E6-B44D-F989D189E5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8366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7">
            <a:extLst>
              <a:ext uri="{FF2B5EF4-FFF2-40B4-BE49-F238E27FC236}">
                <a16:creationId xmlns:a16="http://schemas.microsoft.com/office/drawing/2014/main" id="{0593735F-5D9D-4D5D-4DCB-CC268089F9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4116" y="567059"/>
            <a:ext cx="776763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/>
            <a:r>
              <a:rPr lang="en-GB" altLang="en-US" sz="4000" b="1" dirty="0">
                <a:solidFill>
                  <a:srgbClr val="6D102F"/>
                </a:solidFill>
              </a:rPr>
              <a:t>Module 5.2</a:t>
            </a:r>
          </a:p>
          <a:p>
            <a:pPr algn="r"/>
            <a:r>
              <a:rPr lang="en-GB" altLang="en-US" sz="3200" b="1" dirty="0">
                <a:solidFill>
                  <a:srgbClr val="6D102F"/>
                </a:solidFill>
              </a:rPr>
              <a:t>Phalangeal fractures and dislocations</a:t>
            </a:r>
          </a:p>
        </p:txBody>
      </p:sp>
      <p:pic>
        <p:nvPicPr>
          <p:cNvPr id="3075" name="Picture 8">
            <a:extLst>
              <a:ext uri="{FF2B5EF4-FFF2-40B4-BE49-F238E27FC236}">
                <a16:creationId xmlns:a16="http://schemas.microsoft.com/office/drawing/2014/main" id="{44C92F35-2731-3529-006B-99ED3A6B95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038" y="685800"/>
            <a:ext cx="235902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Box 9">
            <a:extLst>
              <a:ext uri="{FF2B5EF4-FFF2-40B4-BE49-F238E27FC236}">
                <a16:creationId xmlns:a16="http://schemas.microsoft.com/office/drawing/2014/main" id="{99752FFD-00E8-C200-68AD-D3DC78F31C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2037" y="2536343"/>
            <a:ext cx="10215563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2400" b="1" dirty="0">
                <a:solidFill>
                  <a:srgbClr val="575958"/>
                </a:solidFill>
              </a:rPr>
              <a:t>Objectives</a:t>
            </a:r>
          </a:p>
          <a:p>
            <a:pPr eaLnBrk="1" hangingPunct="1"/>
            <a:endParaRPr lang="en-GB" altLang="en-US" sz="2000" b="1" dirty="0">
              <a:solidFill>
                <a:srgbClr val="575958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Describe the anatomy of the fingers.</a:t>
            </a:r>
          </a:p>
          <a:p>
            <a:pPr marL="457200" indent="-457200">
              <a:buFont typeface="+mj-lt"/>
              <a:buAutoNum type="arabicPeriod"/>
            </a:pPr>
            <a:endParaRPr lang="en-GB" sz="2000" dirty="0"/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Discuss common fracture patterns involving the phalanges and deforming forces.</a:t>
            </a:r>
          </a:p>
          <a:p>
            <a:pPr marL="457200" indent="-457200">
              <a:buFont typeface="+mj-lt"/>
              <a:buAutoNum type="arabicPeriod"/>
            </a:pPr>
            <a:endParaRPr lang="en-GB" sz="2000" dirty="0"/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Outline the assessment of the patient with phalangeal fracture or dislocation.</a:t>
            </a:r>
          </a:p>
          <a:p>
            <a:pPr marL="457200" indent="-457200">
              <a:buFont typeface="+mj-lt"/>
              <a:buAutoNum type="arabicPeriod"/>
            </a:pPr>
            <a:endParaRPr lang="en-GB" sz="2000" dirty="0"/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Discuss the management options for phalangeal fractures and dislocations.</a:t>
            </a:r>
          </a:p>
          <a:p>
            <a:pPr marL="457200" indent="-457200">
              <a:buFont typeface="+mj-lt"/>
              <a:buAutoNum type="arabicPeriod"/>
            </a:pPr>
            <a:endParaRPr lang="en-GB" sz="2000" dirty="0"/>
          </a:p>
          <a:p>
            <a:pPr marL="457200" indent="-457200">
              <a:buFont typeface="+mj-lt"/>
              <a:buAutoNum type="arabicPeriod"/>
            </a:pPr>
            <a:r>
              <a:rPr lang="en-GB" sz="2000"/>
              <a:t>Briefly outline the principles of rehabilitation for patients with phalangeal injuries.</a:t>
            </a:r>
            <a:endParaRPr lang="en-GB" sz="2000" dirty="0"/>
          </a:p>
        </p:txBody>
      </p:sp>
      <p:sp>
        <p:nvSpPr>
          <p:cNvPr id="3078" name="TextBox 12">
            <a:extLst>
              <a:ext uri="{FF2B5EF4-FFF2-40B4-BE49-F238E27FC236}">
                <a16:creationId xmlns:a16="http://schemas.microsoft.com/office/drawing/2014/main" id="{A49C8969-1073-2F3A-89D0-77F4079704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2038" y="6223000"/>
            <a:ext cx="776763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1600" dirty="0">
                <a:solidFill>
                  <a:srgbClr val="575958"/>
                </a:solidFill>
              </a:rPr>
              <a:t>July 2023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779</TotalTime>
  <Words>61</Words>
  <Application>Microsoft Macintosh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Kate Owers</dc:creator>
  <cp:lastModifiedBy>George Hourston</cp:lastModifiedBy>
  <cp:revision>15</cp:revision>
  <dcterms:created xsi:type="dcterms:W3CDTF">2022-12-20T10:35:56Z</dcterms:created>
  <dcterms:modified xsi:type="dcterms:W3CDTF">2023-11-16T18:45:28Z</dcterms:modified>
</cp:coreProperties>
</file>