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7"/>
          <p:cNvSpPr txBox="1"/>
          <p:nvPr/>
        </p:nvSpPr>
        <p:spPr>
          <a:xfrm>
            <a:off x="1030511" y="3016176"/>
            <a:ext cx="10405111" cy="2468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4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Global Hand Teaching Programme</a:t>
            </a:r>
            <a:endParaRPr sz="2800"/>
          </a:p>
          <a:p>
            <a:pPr>
              <a:defRPr b="1" sz="4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b="1" sz="4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b="1" sz="4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Scapho-lunate ligament injuries</a:t>
            </a:r>
          </a:p>
        </p:txBody>
      </p:sp>
      <p:pic>
        <p:nvPicPr>
          <p:cNvPr id="9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037" y="685800"/>
            <a:ext cx="2359026" cy="156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75997" y="235763"/>
            <a:ext cx="3714024" cy="2468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3"/>
          <p:cNvSpPr txBox="1"/>
          <p:nvPr/>
        </p:nvSpPr>
        <p:spPr>
          <a:xfrm>
            <a:off x="960119" y="530226"/>
            <a:ext cx="8923975" cy="497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32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Case 1</a:t>
            </a:r>
          </a:p>
        </p:txBody>
      </p:sp>
      <p:sp>
        <p:nvSpPr>
          <p:cNvPr id="99" name="Straight Connector 7"/>
          <p:cNvSpPr/>
          <p:nvPr/>
        </p:nvSpPr>
        <p:spPr>
          <a:xfrm>
            <a:off x="993774" y="13763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0" name="Straight Connector 8"/>
          <p:cNvSpPr/>
          <p:nvPr/>
        </p:nvSpPr>
        <p:spPr>
          <a:xfrm>
            <a:off x="993774" y="58848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0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xtBox 10"/>
          <p:cNvSpPr txBox="1"/>
          <p:nvPr/>
        </p:nvSpPr>
        <p:spPr>
          <a:xfrm>
            <a:off x="138291" y="1859707"/>
            <a:ext cx="6142664" cy="3083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This 30 year old man had a fall while playing football. He presents two weeks after injury with pain and swelling to the dorsal of the wrist with limited extension of the wrist.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Describe the XR findings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is the eponymous name for the fracture shown?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Do you know any clinical examination tests to assess scaphoid stability?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is the next investigation you would order?</a:t>
            </a:r>
          </a:p>
        </p:txBody>
      </p:sp>
      <p:sp>
        <p:nvSpPr>
          <p:cNvPr id="103" name="TextBox 11"/>
          <p:cNvSpPr txBox="1"/>
          <p:nvPr/>
        </p:nvSpPr>
        <p:spPr>
          <a:xfrm>
            <a:off x="9616757" y="6110288"/>
            <a:ext cx="1683388" cy="34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bssh.ac.uk</a:t>
            </a:r>
          </a:p>
        </p:txBody>
      </p:sp>
      <p:sp>
        <p:nvSpPr>
          <p:cNvPr id="104" name="Andersson JK. Treatment of scapholunate ligament injury: Current concepts. EFORT Open Rev. 2017 Sep 19;2(9):382-393. doi: 10.1302/2058-5241.2.170016. PMID: 29071123; PMCID: PMC5644424."/>
          <p:cNvSpPr txBox="1"/>
          <p:nvPr/>
        </p:nvSpPr>
        <p:spPr>
          <a:xfrm>
            <a:off x="6774133" y="5482421"/>
            <a:ext cx="4607479" cy="154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400">
                <a:solidFill>
                  <a:srgbClr val="21212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Andersson JK. Treatment of scapholunate ligament injury: Current concepts. EFORT Open Rev. 2017 Sep 19;2(9):382-393. doi: 10.1302/2058-5241.2.170016. PMID: 29071123; PMCID: PMC5644424.</a:t>
            </a:r>
          </a:p>
        </p:txBody>
      </p:sp>
      <p:pic>
        <p:nvPicPr>
          <p:cNvPr id="105" name="eor-2-382-g002.jpg" descr="eor-2-382-g00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80752" y="1423332"/>
            <a:ext cx="2780420" cy="3816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3"/>
          <p:cNvSpPr txBox="1"/>
          <p:nvPr/>
        </p:nvSpPr>
        <p:spPr>
          <a:xfrm>
            <a:off x="960119" y="530226"/>
            <a:ext cx="8923975" cy="497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32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Case 1</a:t>
            </a:r>
          </a:p>
        </p:txBody>
      </p:sp>
      <p:sp>
        <p:nvSpPr>
          <p:cNvPr id="108" name="Straight Connector 7"/>
          <p:cNvSpPr/>
          <p:nvPr/>
        </p:nvSpPr>
        <p:spPr>
          <a:xfrm>
            <a:off x="993774" y="13763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9" name="Straight Connector 8"/>
          <p:cNvSpPr/>
          <p:nvPr/>
        </p:nvSpPr>
        <p:spPr>
          <a:xfrm>
            <a:off x="993774" y="58848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1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0"/>
          <p:cNvSpPr txBox="1"/>
          <p:nvPr/>
        </p:nvSpPr>
        <p:spPr>
          <a:xfrm>
            <a:off x="138291" y="1859707"/>
            <a:ext cx="6142664" cy="1864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are the findings of the XR?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do you understand by the terms DISI and VISI and SLAC?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Do you know any grading systems used for scapho-ligament injuries?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treatment options are available?</a:t>
            </a:r>
          </a:p>
        </p:txBody>
      </p:sp>
      <p:sp>
        <p:nvSpPr>
          <p:cNvPr id="112" name="TextBox 11"/>
          <p:cNvSpPr txBox="1"/>
          <p:nvPr/>
        </p:nvSpPr>
        <p:spPr>
          <a:xfrm>
            <a:off x="9616757" y="6110288"/>
            <a:ext cx="1683388" cy="34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bssh.ac.uk</a:t>
            </a:r>
          </a:p>
        </p:txBody>
      </p:sp>
      <p:sp>
        <p:nvSpPr>
          <p:cNvPr id="113" name="Andersson JK. Treatment of scapholunate ligament injury: Current concepts. EFORT Open Rev. 2017 Sep 19;2(9):382-393. doi: 10.1302/2058-5241.2.170016. PMID: 29071123; PMCID: PMC5644424."/>
          <p:cNvSpPr txBox="1"/>
          <p:nvPr/>
        </p:nvSpPr>
        <p:spPr>
          <a:xfrm>
            <a:off x="6774133" y="5482421"/>
            <a:ext cx="4607479" cy="154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400">
                <a:solidFill>
                  <a:srgbClr val="21212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Andersson JK. Treatment of scapholunate ligament injury: Current concepts. EFORT Open Rev. 2017 Sep 19;2(9):382-393. doi: 10.1302/2058-5241.2.170016. PMID: 29071123; PMCID: PMC5644424.</a:t>
            </a:r>
          </a:p>
        </p:txBody>
      </p:sp>
      <p:pic>
        <p:nvPicPr>
          <p:cNvPr id="114" name="eor-2-382-g004.jpg" descr="eor-2-382-g00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25568" y="914026"/>
            <a:ext cx="2335015" cy="45146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037" y="685800"/>
            <a:ext cx="2359026" cy="156845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extBox 4"/>
          <p:cNvSpPr txBox="1"/>
          <p:nvPr/>
        </p:nvSpPr>
        <p:spPr>
          <a:xfrm>
            <a:off x="1107756" y="3165475"/>
            <a:ext cx="7676199" cy="644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For further information please </a:t>
            </a:r>
            <a:endParaRPr sz="2800"/>
          </a:p>
          <a:p>
            <a:pPr>
              <a:defRPr b="1" sz="2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get in touch via the channels below:</a:t>
            </a:r>
          </a:p>
        </p:txBody>
      </p:sp>
      <p:pic>
        <p:nvPicPr>
          <p:cNvPr id="11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0" t="31161" r="0" b="0"/>
          <a:stretch>
            <a:fillRect/>
          </a:stretch>
        </p:blipFill>
        <p:spPr>
          <a:xfrm>
            <a:off x="757237" y="4784725"/>
            <a:ext cx="8848726" cy="180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