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1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A30B49A-405B-8249-B0BF-ECAA872B7126}" v="13" dt="2022-12-20T12:32:16.522"/>
    <p1510:client id="{95348597-ECDB-4916-BF2D-CDE5C70EFC8D}" v="29" dt="2023-01-24T11:08:09.57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174"/>
    <p:restoredTop sz="94640"/>
  </p:normalViewPr>
  <p:slideViewPr>
    <p:cSldViewPr snapToGrid="0" snapToObjects="1">
      <p:cViewPr varScale="1">
        <p:scale>
          <a:sx n="58" d="100"/>
          <a:sy n="58" d="100"/>
        </p:scale>
        <p:origin x="240" y="11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8" Type="http://schemas.microsoft.com/office/2016/11/relationships/changesInfo" Target="changesInfos/changesInfo1.xml"/><Relationship Id="rId9" Type="http://schemas.microsoft.com/office/2015/10/relationships/revisionInfo" Target="revisionInfo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ate Owers" userId="Fc+/NK/9VZUk/SSgN9eR4qEzyu+nvozqxyIA2u2MsrM=" providerId="None" clId="Web-{95348597-ECDB-4916-BF2D-CDE5C70EFC8D}"/>
    <pc:docChg chg="modSld">
      <pc:chgData name="Kate Owers" userId="Fc+/NK/9VZUk/SSgN9eR4qEzyu+nvozqxyIA2u2MsrM=" providerId="None" clId="Web-{95348597-ECDB-4916-BF2D-CDE5C70EFC8D}" dt="2023-01-24T11:08:07.081" v="17" actId="20577"/>
      <pc:docMkLst>
        <pc:docMk/>
      </pc:docMkLst>
      <pc:sldChg chg="modSp">
        <pc:chgData name="Kate Owers" userId="Fc+/NK/9VZUk/SSgN9eR4qEzyu+nvozqxyIA2u2MsrM=" providerId="None" clId="Web-{95348597-ECDB-4916-BF2D-CDE5C70EFC8D}" dt="2023-01-24T11:08:07.081" v="17" actId="20577"/>
        <pc:sldMkLst>
          <pc:docMk/>
          <pc:sldMk cId="0" sldId="256"/>
        </pc:sldMkLst>
        <pc:spChg chg="mod">
          <ac:chgData name="Kate Owers" userId="Fc+/NK/9VZUk/SSgN9eR4qEzyu+nvozqxyIA2u2MsrM=" providerId="None" clId="Web-{95348597-ECDB-4916-BF2D-CDE5C70EFC8D}" dt="2023-01-24T11:08:07.081" v="17" actId="20577"/>
          <ac:spMkLst>
            <pc:docMk/>
            <pc:sldMk cId="0" sldId="256"/>
            <ac:spMk id="3076" creationId="{0DACD0F8-83AA-4144-8FFE-B738A2B2AC82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Shape 3">
            <a:extLst>
              <a:ext uri="{FF2B5EF4-FFF2-40B4-BE49-F238E27FC236}">
                <a16:creationId xmlns="" xmlns:a16="http://schemas.microsoft.com/office/drawing/2014/main" id="{D41C71F3-00B0-4D50-CF2E-D5D5220D375A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custGeom>
            <a:avLst/>
            <a:gdLst>
              <a:gd name="T0" fmla="*/ 0 w 120000"/>
              <a:gd name="T1" fmla="*/ 0 h 120000"/>
              <a:gd name="T2" fmla="*/ 4572000 w 120000"/>
              <a:gd name="T3" fmla="*/ 0 h 120000"/>
              <a:gd name="T4" fmla="*/ 4572000 w 120000"/>
              <a:gd name="T5" fmla="*/ 3429000 h 120000"/>
              <a:gd name="T6" fmla="*/ 0 w 120000"/>
              <a:gd name="T7" fmla="*/ 3429000 h 120000"/>
              <a:gd name="T8" fmla="*/ 0 w 120000"/>
              <a:gd name="T9" fmla="*/ 0 h 12000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20000"/>
              <a:gd name="T16" fmla="*/ 0 h 120000"/>
              <a:gd name="T17" fmla="*/ 120000 w 120000"/>
              <a:gd name="T18" fmla="*/ 120000 h 12000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lnTo>
                  <a:pt x="0" y="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" name="Shape 4">
            <a:extLst>
              <a:ext uri="{FF2B5EF4-FFF2-40B4-BE49-F238E27FC236}">
                <a16:creationId xmlns="" xmlns:a16="http://schemas.microsoft.com/office/drawing/2014/main" id="{AAA5FAC7-FE37-D255-8A56-1A9A668434FA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>
            <a:pPr lvl="0"/>
            <a:endParaRPr noProof="0"/>
          </a:p>
        </p:txBody>
      </p:sp>
    </p:spTree>
    <p:extLst>
      <p:ext uri="{BB962C8B-B14F-4D97-AF65-F5344CB8AC3E}">
        <p14:creationId xmlns:p14="http://schemas.microsoft.com/office/powerpoint/2010/main" val="951757825"/>
      </p:ext>
    </p:extLst>
  </p:cSld>
  <p:clrMap bg1="lt1" tx1="dk1" bg2="dk2" tx2="lt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742950" indent="-28575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11430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6002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20574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F30B5E0C-15C9-9BF8-82B6-51375E913D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D07D94-8181-FA47-8815-A4E2FD121091}" type="datetimeFigureOut">
              <a:rPr lang="en-GB"/>
              <a:pPr>
                <a:defRPr/>
              </a:pPr>
              <a:t>15/03/2024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9A1A2DF8-BEA4-7056-C799-488413E1FC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76BAD4A5-8ADE-7628-47DA-410EBB90C3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866E288-E55D-D743-B473-F1B7F0FEBEF4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040941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500C4FD1-B964-3D34-6D3D-C3DE49CE49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4A7D37-14AB-894C-BD8F-F6F6CFA77620}" type="datetimeFigureOut">
              <a:rPr lang="en-GB"/>
              <a:pPr>
                <a:defRPr/>
              </a:pPr>
              <a:t>15/03/2024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77F565BF-7091-F921-C76B-45A03475A0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6821C462-DDEE-EEE3-834C-0B77B9BC9E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881CAD5-7525-954B-9CFA-0F80CEB16D4F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35547657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0E785DF3-AEF5-E64B-26C3-94B327B6DE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C7287D-3E82-3149-8BAB-FA9662642B66}" type="datetimeFigureOut">
              <a:rPr lang="en-GB"/>
              <a:pPr>
                <a:defRPr/>
              </a:pPr>
              <a:t>15/03/2024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1B3F9F6E-33CB-4B8D-FBAD-841C6A6688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7C2E77B7-5E68-52C8-6A0B-0A4D406978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A15A109-4491-3A4E-81E6-197447761794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07567414"/>
      </p:ext>
    </p:extLst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2DE672D7-AB51-BA2C-682E-E644DB4151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31ABBE-21D3-474D-81D2-9F18753D58BD}" type="datetimeFigureOut">
              <a:rPr lang="en-GB"/>
              <a:pPr>
                <a:defRPr/>
              </a:pPr>
              <a:t>15/03/2024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DF2D826D-EE04-1B46-C593-E5BD7F8E88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309B33DF-3426-6478-6E4C-2FFDC222FB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DCFE55B-E959-2842-ABE2-CB62AFA5F560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754423717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B657C4C6-B06D-8EF8-200D-B421890FF5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F250F2-5897-424A-A3D4-BDC6AA60E3D6}" type="datetimeFigureOut">
              <a:rPr lang="en-GB"/>
              <a:pPr>
                <a:defRPr/>
              </a:pPr>
              <a:t>15/03/2024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57EE60C0-09A4-94C4-9821-BE864E2A72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BF3C42AC-FFE1-969D-C43F-7976AEEE74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BD34CA8-F53B-0B44-AA30-96F8EED19437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775897613"/>
      </p:ext>
    </p:extLst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3">
            <a:extLst>
              <a:ext uri="{FF2B5EF4-FFF2-40B4-BE49-F238E27FC236}">
                <a16:creationId xmlns="" xmlns:a16="http://schemas.microsoft.com/office/drawing/2014/main" id="{096B2649-66FC-D8F3-158F-157A509078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AA3D2E-D341-B643-B4C8-B6B91873195E}" type="datetimeFigureOut">
              <a:rPr lang="en-GB"/>
              <a:pPr>
                <a:defRPr/>
              </a:pPr>
              <a:t>15/03/2024</a:t>
            </a:fld>
            <a:endParaRPr lang="en-GB"/>
          </a:p>
        </p:txBody>
      </p:sp>
      <p:sp>
        <p:nvSpPr>
          <p:cNvPr id="6" name="Footer Placeholder 4">
            <a:extLst>
              <a:ext uri="{FF2B5EF4-FFF2-40B4-BE49-F238E27FC236}">
                <a16:creationId xmlns="" xmlns:a16="http://schemas.microsoft.com/office/drawing/2014/main" id="{C2D18116-5EAE-7EF4-7653-B5A22B26C1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>
            <a:extLst>
              <a:ext uri="{FF2B5EF4-FFF2-40B4-BE49-F238E27FC236}">
                <a16:creationId xmlns="" xmlns:a16="http://schemas.microsoft.com/office/drawing/2014/main" id="{2A87B1B2-8598-BD6D-47CC-5BE123B1A3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450304E-B575-6B42-A620-D977344A70D7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22790415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3">
            <a:extLst>
              <a:ext uri="{FF2B5EF4-FFF2-40B4-BE49-F238E27FC236}">
                <a16:creationId xmlns="" xmlns:a16="http://schemas.microsoft.com/office/drawing/2014/main" id="{F0281CC6-1CFC-6AE4-8473-64E1013469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8F91FC-8180-7C4D-A709-5955E34E3BF6}" type="datetimeFigureOut">
              <a:rPr lang="en-GB"/>
              <a:pPr>
                <a:defRPr/>
              </a:pPr>
              <a:t>15/03/2024</a:t>
            </a:fld>
            <a:endParaRPr lang="en-GB"/>
          </a:p>
        </p:txBody>
      </p:sp>
      <p:sp>
        <p:nvSpPr>
          <p:cNvPr id="8" name="Footer Placeholder 4">
            <a:extLst>
              <a:ext uri="{FF2B5EF4-FFF2-40B4-BE49-F238E27FC236}">
                <a16:creationId xmlns="" xmlns:a16="http://schemas.microsoft.com/office/drawing/2014/main" id="{792BC458-DE77-3254-F2C5-B7E4E80F16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>
            <a:extLst>
              <a:ext uri="{FF2B5EF4-FFF2-40B4-BE49-F238E27FC236}">
                <a16:creationId xmlns="" xmlns:a16="http://schemas.microsoft.com/office/drawing/2014/main" id="{F9B8E092-882C-B2EA-D62D-C2E92EC149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4CF339-03D0-964B-9AEB-E94BBAD4A626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227483665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3">
            <a:extLst>
              <a:ext uri="{FF2B5EF4-FFF2-40B4-BE49-F238E27FC236}">
                <a16:creationId xmlns="" xmlns:a16="http://schemas.microsoft.com/office/drawing/2014/main" id="{917D361D-3850-F852-62A4-89D8FC265D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61C0A4-50F3-1942-83F9-1F506E069AA2}" type="datetimeFigureOut">
              <a:rPr lang="en-GB"/>
              <a:pPr>
                <a:defRPr/>
              </a:pPr>
              <a:t>15/03/2024</a:t>
            </a:fld>
            <a:endParaRPr lang="en-GB"/>
          </a:p>
        </p:txBody>
      </p:sp>
      <p:sp>
        <p:nvSpPr>
          <p:cNvPr id="4" name="Footer Placeholder 4">
            <a:extLst>
              <a:ext uri="{FF2B5EF4-FFF2-40B4-BE49-F238E27FC236}">
                <a16:creationId xmlns="" xmlns:a16="http://schemas.microsoft.com/office/drawing/2014/main" id="{FCAC53CB-F3F3-BF23-622B-B391BEA259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>
            <a:extLst>
              <a:ext uri="{FF2B5EF4-FFF2-40B4-BE49-F238E27FC236}">
                <a16:creationId xmlns="" xmlns:a16="http://schemas.microsoft.com/office/drawing/2014/main" id="{2AFA870E-057D-B044-DB89-328FA204E0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23AA2F1-F4CC-AD48-92D1-3C22D8B401F7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79670889"/>
      </p:ext>
    </p:extLst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="" xmlns:a16="http://schemas.microsoft.com/office/drawing/2014/main" id="{501DCDB2-FC38-A816-FDA2-AB41E9BE69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A46C62-CBA8-CD41-8130-1F365C455EB8}" type="datetimeFigureOut">
              <a:rPr lang="en-GB"/>
              <a:pPr>
                <a:defRPr/>
              </a:pPr>
              <a:t>15/03/2024</a:t>
            </a:fld>
            <a:endParaRPr lang="en-GB"/>
          </a:p>
        </p:txBody>
      </p:sp>
      <p:sp>
        <p:nvSpPr>
          <p:cNvPr id="3" name="Footer Placeholder 4">
            <a:extLst>
              <a:ext uri="{FF2B5EF4-FFF2-40B4-BE49-F238E27FC236}">
                <a16:creationId xmlns="" xmlns:a16="http://schemas.microsoft.com/office/drawing/2014/main" id="{FC73A505-3556-4DF3-70F8-5DC4CA9EA4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>
            <a:extLst>
              <a:ext uri="{FF2B5EF4-FFF2-40B4-BE49-F238E27FC236}">
                <a16:creationId xmlns="" xmlns:a16="http://schemas.microsoft.com/office/drawing/2014/main" id="{E021F4E7-03F1-ACD4-6FB9-C8716FDF46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8C1DC72-60D2-8E41-81A0-15AEA50D488F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059603528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="" xmlns:a16="http://schemas.microsoft.com/office/drawing/2014/main" id="{48032DC5-A866-4E5A-8561-5DF560BFC0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DE0CA2-C401-8749-8669-0DCE30856445}" type="datetimeFigureOut">
              <a:rPr lang="en-GB"/>
              <a:pPr>
                <a:defRPr/>
              </a:pPr>
              <a:t>15/03/2024</a:t>
            </a:fld>
            <a:endParaRPr lang="en-GB"/>
          </a:p>
        </p:txBody>
      </p:sp>
      <p:sp>
        <p:nvSpPr>
          <p:cNvPr id="6" name="Footer Placeholder 4">
            <a:extLst>
              <a:ext uri="{FF2B5EF4-FFF2-40B4-BE49-F238E27FC236}">
                <a16:creationId xmlns="" xmlns:a16="http://schemas.microsoft.com/office/drawing/2014/main" id="{9DE2CF16-5113-0EE7-935F-9E722C81B6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>
            <a:extLst>
              <a:ext uri="{FF2B5EF4-FFF2-40B4-BE49-F238E27FC236}">
                <a16:creationId xmlns="" xmlns:a16="http://schemas.microsoft.com/office/drawing/2014/main" id="{57B3B0EC-5F83-96A4-539B-FC0BF839DD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7F995A-D098-B047-B6E8-BB420A4819A9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1098401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="" xmlns:a16="http://schemas.microsoft.com/office/drawing/2014/main" id="{5D6F38F5-922F-CB34-72BE-7041457EAD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EA2A77-D386-ED47-AFD5-8538CC2C4071}" type="datetimeFigureOut">
              <a:rPr lang="en-GB"/>
              <a:pPr>
                <a:defRPr/>
              </a:pPr>
              <a:t>15/03/2024</a:t>
            </a:fld>
            <a:endParaRPr lang="en-GB"/>
          </a:p>
        </p:txBody>
      </p:sp>
      <p:sp>
        <p:nvSpPr>
          <p:cNvPr id="6" name="Footer Placeholder 4">
            <a:extLst>
              <a:ext uri="{FF2B5EF4-FFF2-40B4-BE49-F238E27FC236}">
                <a16:creationId xmlns="" xmlns:a16="http://schemas.microsoft.com/office/drawing/2014/main" id="{5F5BD951-3E89-585C-F6E7-5DA2D7B26C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>
            <a:extLst>
              <a:ext uri="{FF2B5EF4-FFF2-40B4-BE49-F238E27FC236}">
                <a16:creationId xmlns="" xmlns:a16="http://schemas.microsoft.com/office/drawing/2014/main" id="{4E807005-46E8-CF04-29DF-67D2EE11F5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A525C4C-F5DA-2949-92E5-93103FC2E9BA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970154494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="" xmlns:a16="http://schemas.microsoft.com/office/drawing/2014/main" id="{DD486B5B-2B5B-CDDA-F11D-BFA21ED74E76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7" name="Text Placeholder 2">
            <a:extLst>
              <a:ext uri="{FF2B5EF4-FFF2-40B4-BE49-F238E27FC236}">
                <a16:creationId xmlns="" xmlns:a16="http://schemas.microsoft.com/office/drawing/2014/main" id="{F4E1A02F-8976-0592-1347-51C0C306B370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en-GB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EF1E193E-3085-D323-E23A-9781CE9A51A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0EA6FEF-56B4-7D47-BFE3-FD79C437808F}" type="datetimeFigureOut">
              <a:rPr lang="en-GB"/>
              <a:pPr>
                <a:defRPr/>
              </a:pPr>
              <a:t>15/03/2024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6BE55CC4-E212-5BE0-ECB2-E2D8193BE38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CC01FA27-5691-9996-A41C-3E0693FA5A6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fld id="{21B6F0A5-B009-354D-AF9C-73D803B83210}" type="slidenum">
              <a:rPr lang="en-GB" altLang="en-US"/>
              <a:pPr/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</p:sldLayoutIdLst>
  <p:hf sldNum="0" hdr="0" ftr="0" dt="0"/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fontAlgn="base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Box 7">
            <a:extLst>
              <a:ext uri="{FF2B5EF4-FFF2-40B4-BE49-F238E27FC236}">
                <a16:creationId xmlns="" xmlns:a16="http://schemas.microsoft.com/office/drawing/2014/main" id="{D5604528-182A-7D2C-9933-E4AB3C3495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91379" y="1116082"/>
            <a:ext cx="6738584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GB" altLang="en-US" sz="4000" b="1" dirty="0">
                <a:solidFill>
                  <a:srgbClr val="6D102F"/>
                </a:solidFill>
              </a:rPr>
              <a:t>Module </a:t>
            </a:r>
            <a:r>
              <a:rPr lang="en-GB" altLang="en-US" sz="4000" b="1" dirty="0" smtClean="0">
                <a:solidFill>
                  <a:srgbClr val="6D102F"/>
                </a:solidFill>
              </a:rPr>
              <a:t>6.7 </a:t>
            </a:r>
            <a:r>
              <a:rPr lang="en-GB" altLang="en-US" sz="4000" b="1" dirty="0" err="1" smtClean="0">
                <a:solidFill>
                  <a:srgbClr val="6D102F"/>
                </a:solidFill>
              </a:rPr>
              <a:t>Monteggia</a:t>
            </a:r>
            <a:r>
              <a:rPr lang="en-GB" altLang="en-US" sz="4000" b="1" dirty="0" smtClean="0">
                <a:solidFill>
                  <a:srgbClr val="6D102F"/>
                </a:solidFill>
              </a:rPr>
              <a:t> &amp; Essex-</a:t>
            </a:r>
            <a:r>
              <a:rPr lang="en-GB" altLang="en-US" sz="4000" b="1" dirty="0" err="1" smtClean="0">
                <a:solidFill>
                  <a:srgbClr val="6D102F"/>
                </a:solidFill>
              </a:rPr>
              <a:t>Lopresti</a:t>
            </a:r>
            <a:r>
              <a:rPr lang="en-GB" altLang="en-US" sz="4000" b="1" dirty="0" smtClean="0">
                <a:solidFill>
                  <a:srgbClr val="6D102F"/>
                </a:solidFill>
              </a:rPr>
              <a:t> injuries</a:t>
            </a:r>
            <a:endParaRPr lang="en-GB" altLang="en-US" sz="4000" b="1" dirty="0">
              <a:solidFill>
                <a:srgbClr val="6D102F"/>
              </a:solidFill>
            </a:endParaRPr>
          </a:p>
        </p:txBody>
      </p:sp>
      <p:pic>
        <p:nvPicPr>
          <p:cNvPr id="3075" name="Picture 8">
            <a:extLst>
              <a:ext uri="{FF2B5EF4-FFF2-40B4-BE49-F238E27FC236}">
                <a16:creationId xmlns="" xmlns:a16="http://schemas.microsoft.com/office/drawing/2014/main" id="{FAE725AA-E831-A73D-4C7C-2FCD357F3AC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2038" y="685800"/>
            <a:ext cx="2359025" cy="156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6" name="TextBox 9">
            <a:extLst>
              <a:ext uri="{FF2B5EF4-FFF2-40B4-BE49-F238E27FC236}">
                <a16:creationId xmlns="" xmlns:a16="http://schemas.microsoft.com/office/drawing/2014/main" id="{0DACD0F8-83AA-4144-8FFE-B738A2B2AC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2038" y="2864813"/>
            <a:ext cx="10067925" cy="28623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anchor="t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GB" sz="2000" b="1" dirty="0" smtClean="0">
                <a:solidFill>
                  <a:srgbClr val="575958"/>
                </a:solidFill>
                <a:latin typeface="Calibri"/>
                <a:cs typeface="Calibri"/>
              </a:rPr>
              <a:t>Objectives</a:t>
            </a:r>
            <a:endParaRPr lang="en-US" sz="2000" dirty="0" smtClean="0">
              <a:latin typeface="Calibri"/>
              <a:cs typeface="Calibri"/>
            </a:endParaRPr>
          </a:p>
          <a:p>
            <a:endParaRPr lang="en-GB" sz="2000" dirty="0" smtClean="0">
              <a:latin typeface="Calibri"/>
              <a:cs typeface="Calibri"/>
            </a:endParaRPr>
          </a:p>
          <a:p>
            <a:pPr marL="457200" indent="-457200">
              <a:buAutoNum type="arabicPeriod"/>
            </a:pPr>
            <a:r>
              <a:rPr lang="en-GB" sz="2000" dirty="0" smtClean="0">
                <a:solidFill>
                  <a:srgbClr val="575958"/>
                </a:solidFill>
                <a:latin typeface="Calibri"/>
                <a:cs typeface="Calibri"/>
              </a:rPr>
              <a:t>To understand </a:t>
            </a:r>
            <a:r>
              <a:rPr lang="en-GB" sz="2000" dirty="0" smtClean="0">
                <a:solidFill>
                  <a:srgbClr val="575958"/>
                </a:solidFill>
                <a:latin typeface="Calibri"/>
                <a:cs typeface="Calibri"/>
              </a:rPr>
              <a:t>the classification of </a:t>
            </a:r>
            <a:r>
              <a:rPr lang="en-GB" sz="2000" dirty="0" err="1" smtClean="0">
                <a:solidFill>
                  <a:srgbClr val="575958"/>
                </a:solidFill>
                <a:latin typeface="Calibri"/>
                <a:cs typeface="Calibri"/>
              </a:rPr>
              <a:t>Monteggia</a:t>
            </a:r>
            <a:r>
              <a:rPr lang="en-GB" sz="2000" dirty="0" smtClean="0">
                <a:solidFill>
                  <a:srgbClr val="575958"/>
                </a:solidFill>
                <a:latin typeface="Calibri"/>
                <a:cs typeface="Calibri"/>
              </a:rPr>
              <a:t> fractures</a:t>
            </a:r>
          </a:p>
          <a:p>
            <a:pPr marL="457200" indent="-457200">
              <a:buAutoNum type="arabicPeriod"/>
            </a:pPr>
            <a:r>
              <a:rPr lang="en-GB" sz="2000" dirty="0" smtClean="0">
                <a:solidFill>
                  <a:srgbClr val="575958"/>
                </a:solidFill>
                <a:latin typeface="Calibri"/>
                <a:cs typeface="Calibri"/>
              </a:rPr>
              <a:t>To understand the treatment options and principles for </a:t>
            </a:r>
            <a:r>
              <a:rPr lang="en-GB" sz="2000" dirty="0" err="1" smtClean="0">
                <a:solidFill>
                  <a:srgbClr val="575958"/>
                </a:solidFill>
                <a:latin typeface="Calibri"/>
                <a:cs typeface="Calibri"/>
              </a:rPr>
              <a:t>Monteggia</a:t>
            </a:r>
            <a:r>
              <a:rPr lang="en-GB" sz="2000" dirty="0" smtClean="0">
                <a:solidFill>
                  <a:srgbClr val="575958"/>
                </a:solidFill>
                <a:latin typeface="Calibri"/>
                <a:cs typeface="Calibri"/>
              </a:rPr>
              <a:t> fractures</a:t>
            </a:r>
          </a:p>
          <a:p>
            <a:pPr marL="457200" indent="-457200">
              <a:buAutoNum type="arabicPeriod"/>
            </a:pPr>
            <a:r>
              <a:rPr lang="en-GB" sz="2000" dirty="0" smtClean="0">
                <a:solidFill>
                  <a:srgbClr val="575958"/>
                </a:solidFill>
                <a:latin typeface="Calibri"/>
                <a:cs typeface="Calibri"/>
              </a:rPr>
              <a:t>To understand the anatomy of the interosseous membrane and its relevance to Essex-</a:t>
            </a:r>
            <a:r>
              <a:rPr lang="en-GB" sz="2000" dirty="0" err="1" smtClean="0">
                <a:solidFill>
                  <a:srgbClr val="575958"/>
                </a:solidFill>
                <a:latin typeface="Calibri"/>
                <a:cs typeface="Calibri"/>
              </a:rPr>
              <a:t>Lopresti</a:t>
            </a:r>
            <a:r>
              <a:rPr lang="en-GB" sz="2000" dirty="0" smtClean="0">
                <a:solidFill>
                  <a:srgbClr val="575958"/>
                </a:solidFill>
                <a:latin typeface="Calibri"/>
                <a:cs typeface="Calibri"/>
              </a:rPr>
              <a:t> injuries</a:t>
            </a:r>
          </a:p>
          <a:p>
            <a:pPr marL="457200" indent="-457200">
              <a:buAutoNum type="arabicPeriod"/>
            </a:pPr>
            <a:r>
              <a:rPr lang="en-GB" sz="2000" dirty="0" smtClean="0">
                <a:solidFill>
                  <a:srgbClr val="575958"/>
                </a:solidFill>
                <a:latin typeface="Calibri"/>
                <a:cs typeface="Calibri"/>
              </a:rPr>
              <a:t>To understand the treatment options and principles for Essex-</a:t>
            </a:r>
            <a:r>
              <a:rPr lang="en-GB" sz="2000" dirty="0" err="1" smtClean="0">
                <a:solidFill>
                  <a:srgbClr val="575958"/>
                </a:solidFill>
                <a:latin typeface="Calibri"/>
                <a:cs typeface="Calibri"/>
              </a:rPr>
              <a:t>Lopresti</a:t>
            </a:r>
            <a:r>
              <a:rPr lang="en-GB" sz="2000" smtClean="0">
                <a:solidFill>
                  <a:srgbClr val="575958"/>
                </a:solidFill>
                <a:latin typeface="Calibri"/>
                <a:cs typeface="Calibri"/>
              </a:rPr>
              <a:t> injuries</a:t>
            </a:r>
            <a:endParaRPr lang="en-GB" sz="2000" dirty="0">
              <a:solidFill>
                <a:srgbClr val="575958"/>
              </a:solidFill>
              <a:latin typeface="Calibri"/>
              <a:cs typeface="Calibri"/>
            </a:endParaRPr>
          </a:p>
          <a:p>
            <a:pPr marL="457200" indent="-457200">
              <a:buAutoNum type="arabicPeriod"/>
            </a:pPr>
            <a:endParaRPr lang="en-GB" sz="2000" dirty="0" smtClean="0">
              <a:solidFill>
                <a:srgbClr val="575958"/>
              </a:solidFill>
              <a:latin typeface="Calibri"/>
              <a:cs typeface="Calibri"/>
            </a:endParaRPr>
          </a:p>
          <a:p>
            <a:pPr marL="457200" indent="-457200">
              <a:buAutoNum type="arabicPeriod"/>
            </a:pPr>
            <a:endParaRPr lang="en-GB" sz="2000" dirty="0" smtClean="0">
              <a:solidFill>
                <a:srgbClr val="575958"/>
              </a:solidFill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81</TotalTime>
  <Words>48</Words>
  <Application>Microsoft Macintosh PowerPoint</Application>
  <PresentationFormat>Widescreen</PresentationFormat>
  <Paragraphs>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Calibri</vt:lpstr>
      <vt:lpstr>Calibri Light</vt:lpstr>
      <vt:lpstr>Arial</vt:lpstr>
      <vt:lpstr>Office Theme</vt:lpstr>
      <vt:lpstr>PowerPoint Presentation</vt:lpstr>
    </vt:vector>
  </TitlesOfParts>
  <Manager/>
  <Company/>
  <LinksUpToDate>false</LinksUpToDate>
  <SharedDoc>false</SharedDoc>
  <HyperlinkBase/>
  <HyperlinksChanged>false</HyperlinksChanged>
  <AppVersion>15.0026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Record a Presentation</dc:title>
  <dc:subject/>
  <dc:creator>Orians, A.J.</dc:creator>
  <cp:keywords/>
  <dc:description/>
  <cp:lastModifiedBy>Microsoft Office User</cp:lastModifiedBy>
  <cp:revision>25</cp:revision>
  <dcterms:modified xsi:type="dcterms:W3CDTF">2024-03-15T17:49:35Z</dcterms:modified>
  <cp:category/>
</cp:coreProperties>
</file>