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ndon Workshop"/>
          <p:cNvSpPr txBox="1"/>
          <p:nvPr/>
        </p:nvSpPr>
        <p:spPr>
          <a:xfrm>
            <a:off x="1107757" y="2811462"/>
            <a:ext cx="7676198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solidFill>
                  <a:srgbClr val="6D102F"/>
                </a:solidFill>
              </a:defRPr>
            </a:lvl1pPr>
          </a:lstStyle>
          <a:p>
            <a:pPr/>
            <a:r>
              <a:t>Tendon Workshop</a:t>
            </a:r>
          </a:p>
        </p:txBody>
      </p:sp>
      <p:pic>
        <p:nvPicPr>
          <p:cNvPr id="2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5112" y="2103437"/>
            <a:ext cx="4427538" cy="2943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ssion Objectives"/>
          <p:cNvSpPr txBox="1"/>
          <p:nvPr/>
        </p:nvSpPr>
        <p:spPr>
          <a:xfrm>
            <a:off x="960120" y="530225"/>
            <a:ext cx="8923972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6D102F"/>
                </a:solidFill>
              </a:defRPr>
            </a:lvl1pPr>
          </a:lstStyle>
          <a:p>
            <a:pPr/>
            <a:r>
              <a:t>Session Objectives</a:t>
            </a:r>
          </a:p>
        </p:txBody>
      </p:sp>
      <p:sp>
        <p:nvSpPr>
          <p:cNvPr id="25" name="Line"/>
          <p:cNvSpPr/>
          <p:nvPr/>
        </p:nvSpPr>
        <p:spPr>
          <a:xfrm>
            <a:off x="993775" y="1376362"/>
            <a:ext cx="10352088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6" name="Line"/>
          <p:cNvSpPr/>
          <p:nvPr/>
        </p:nvSpPr>
        <p:spPr>
          <a:xfrm>
            <a:off x="993775" y="5884862"/>
            <a:ext cx="10352088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2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o be able to perform the following suture techniques on a goat tendon model;…"/>
          <p:cNvSpPr txBox="1"/>
          <p:nvPr/>
        </p:nvSpPr>
        <p:spPr>
          <a:xfrm>
            <a:off x="1039494" y="1811337"/>
            <a:ext cx="7674611" cy="1864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To be able to perform the following suture techniques on a goat tendon model;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4 strand core cruciate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Running epitendon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silfverskiold epitendon</a:t>
            </a:r>
          </a:p>
        </p:txBody>
      </p:sp>
      <p:sp>
        <p:nvSpPr>
          <p:cNvPr id="29" name="bssh.ac.uk"/>
          <p:cNvSpPr txBox="1"/>
          <p:nvPr/>
        </p:nvSpPr>
        <p:spPr>
          <a:xfrm>
            <a:off x="9616757" y="6110287"/>
            <a:ext cx="1683386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6D102F"/>
                </a:solidFill>
              </a:defRPr>
            </a:lvl1pPr>
          </a:lstStyle>
          <a:p>
            <a:pPr/>
            <a:r>
              <a:t>bssh.ac.uk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aculty Information"/>
          <p:cNvSpPr txBox="1"/>
          <p:nvPr/>
        </p:nvSpPr>
        <p:spPr>
          <a:xfrm>
            <a:off x="960120" y="530225"/>
            <a:ext cx="8923972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6D102F"/>
                </a:solidFill>
              </a:defRPr>
            </a:lvl1pPr>
          </a:lstStyle>
          <a:p>
            <a:pPr/>
            <a:r>
              <a:t>Faculty Information </a:t>
            </a:r>
          </a:p>
        </p:txBody>
      </p:sp>
      <p:sp>
        <p:nvSpPr>
          <p:cNvPr id="32" name="Line"/>
          <p:cNvSpPr/>
          <p:nvPr/>
        </p:nvSpPr>
        <p:spPr>
          <a:xfrm>
            <a:off x="993775" y="1376362"/>
            <a:ext cx="10352088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3" name="Line"/>
          <p:cNvSpPr/>
          <p:nvPr/>
        </p:nvSpPr>
        <p:spPr>
          <a:xfrm>
            <a:off x="993775" y="5884862"/>
            <a:ext cx="10352088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3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Requirements -…"/>
          <p:cNvSpPr txBox="1"/>
          <p:nvPr/>
        </p:nvSpPr>
        <p:spPr>
          <a:xfrm>
            <a:off x="1039494" y="1811337"/>
            <a:ext cx="7674611" cy="4607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575958"/>
                </a:solidFill>
              </a:defRPr>
            </a:pPr>
            <a:r>
              <a:t>Requirements -</a:t>
            </a:r>
          </a:p>
          <a:p>
            <a:pPr marL="342900" indent="-342900">
              <a:buSzPct val="100000"/>
              <a:buFont typeface="Arial"/>
              <a:buChar char="•"/>
              <a:defRPr b="1" sz="2000">
                <a:solidFill>
                  <a:srgbClr val="575958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Drinking straws to facilitate demonstration of technique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Goat tendons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Fridge for storage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Pre-session dissection of goat tendons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Trays for goat tendons to be placed for session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Tables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Gloves and aprons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A bright spacious room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Sutures (prolene/ethibond), needle holder, scissors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</a:defRPr>
            </a:pPr>
            <a:r>
              <a:t>Sharps bins</a:t>
            </a:r>
          </a:p>
          <a:p>
            <a:pPr>
              <a:defRPr sz="2000">
                <a:solidFill>
                  <a:srgbClr val="575958"/>
                </a:solidFill>
              </a:defRPr>
            </a:pPr>
          </a:p>
          <a:p>
            <a:pPr>
              <a:defRPr sz="2000">
                <a:solidFill>
                  <a:srgbClr val="575958"/>
                </a:solidFill>
              </a:defRPr>
            </a:pPr>
          </a:p>
          <a:p>
            <a:pPr>
              <a:defRPr sz="2000">
                <a:solidFill>
                  <a:srgbClr val="575958"/>
                </a:solidFill>
              </a:defRPr>
            </a:pPr>
            <a:r>
              <a:t> </a:t>
            </a:r>
          </a:p>
        </p:txBody>
      </p:sp>
      <p:sp>
        <p:nvSpPr>
          <p:cNvPr id="36" name="bssh.ac.uk"/>
          <p:cNvSpPr txBox="1"/>
          <p:nvPr/>
        </p:nvSpPr>
        <p:spPr>
          <a:xfrm>
            <a:off x="9616757" y="6110287"/>
            <a:ext cx="1683386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6D102F"/>
                </a:solidFill>
              </a:defRPr>
            </a:lvl1pPr>
          </a:lstStyle>
          <a:p>
            <a:pPr/>
            <a:r>
              <a:t>bssh.ac.uk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4 strand core cruciate technique"/>
          <p:cNvSpPr txBox="1"/>
          <p:nvPr/>
        </p:nvSpPr>
        <p:spPr>
          <a:xfrm>
            <a:off x="960120" y="530225"/>
            <a:ext cx="8923972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6D102F"/>
                </a:solidFill>
              </a:defRPr>
            </a:lvl1pPr>
          </a:lstStyle>
          <a:p>
            <a:pPr/>
            <a:r>
              <a:t>4 strand core cruciate technique</a:t>
            </a:r>
          </a:p>
        </p:txBody>
      </p:sp>
      <p:sp>
        <p:nvSpPr>
          <p:cNvPr id="39" name="Line"/>
          <p:cNvSpPr/>
          <p:nvPr/>
        </p:nvSpPr>
        <p:spPr>
          <a:xfrm>
            <a:off x="993775" y="1376362"/>
            <a:ext cx="10352088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0" name="Line"/>
          <p:cNvSpPr/>
          <p:nvPr/>
        </p:nvSpPr>
        <p:spPr>
          <a:xfrm>
            <a:off x="993775" y="5884862"/>
            <a:ext cx="10352088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4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ssh.ac.uk"/>
          <p:cNvSpPr txBox="1"/>
          <p:nvPr/>
        </p:nvSpPr>
        <p:spPr>
          <a:xfrm>
            <a:off x="9616757" y="6110287"/>
            <a:ext cx="1683386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6D102F"/>
                </a:solidFill>
              </a:defRPr>
            </a:lvl1pPr>
          </a:lstStyle>
          <a:p>
            <a:pPr/>
            <a:r>
              <a:t>bssh.ac.uk</a:t>
            </a:r>
          </a:p>
        </p:txBody>
      </p:sp>
      <p:pic>
        <p:nvPicPr>
          <p:cNvPr id="43" name="Screenshot 2023-03-17 at 21.11.38.png" descr="Screenshot 2023-03-17 at 21.11.3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9822" y="1664323"/>
            <a:ext cx="6630228" cy="3578726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Green’s operative hand surgery, 6th ed. Wolfe et al."/>
          <p:cNvSpPr txBox="1"/>
          <p:nvPr/>
        </p:nvSpPr>
        <p:spPr>
          <a:xfrm>
            <a:off x="9073708" y="5666245"/>
            <a:ext cx="3809722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/>
            </a:lvl1pPr>
          </a:lstStyle>
          <a:p>
            <a:pPr/>
            <a:r>
              <a:t>Green’s operative hand surgery, 6th ed. Wolfe et al.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pitendon technique"/>
          <p:cNvSpPr txBox="1"/>
          <p:nvPr/>
        </p:nvSpPr>
        <p:spPr>
          <a:xfrm>
            <a:off x="960120" y="530225"/>
            <a:ext cx="8923972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6D102F"/>
                </a:solidFill>
              </a:defRPr>
            </a:lvl1pPr>
          </a:lstStyle>
          <a:p>
            <a:pPr/>
            <a:r>
              <a:t>Epitendon technique</a:t>
            </a:r>
          </a:p>
        </p:txBody>
      </p:sp>
      <p:sp>
        <p:nvSpPr>
          <p:cNvPr id="47" name="Line"/>
          <p:cNvSpPr/>
          <p:nvPr/>
        </p:nvSpPr>
        <p:spPr>
          <a:xfrm>
            <a:off x="993775" y="1376362"/>
            <a:ext cx="10352088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8" name="Line"/>
          <p:cNvSpPr/>
          <p:nvPr/>
        </p:nvSpPr>
        <p:spPr>
          <a:xfrm>
            <a:off x="993775" y="5884862"/>
            <a:ext cx="10352088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4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bssh.ac.uk"/>
          <p:cNvSpPr txBox="1"/>
          <p:nvPr/>
        </p:nvSpPr>
        <p:spPr>
          <a:xfrm>
            <a:off x="9616757" y="6110287"/>
            <a:ext cx="1683386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>
                <a:solidFill>
                  <a:srgbClr val="6D102F"/>
                </a:solidFill>
              </a:defRPr>
            </a:lvl1pPr>
          </a:lstStyle>
          <a:p>
            <a:pPr/>
            <a:r>
              <a:t>bssh.ac.uk</a:t>
            </a:r>
          </a:p>
        </p:txBody>
      </p:sp>
      <p:pic>
        <p:nvPicPr>
          <p:cNvPr id="51" name="Screenshot 2023-03-17 at 21.12.36.png" descr="Screenshot 2023-03-17 at 21.12.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76" y="1397006"/>
            <a:ext cx="6389469" cy="446721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Green’s operative hand surgery, 6th ed. Wolfe et al."/>
          <p:cNvSpPr txBox="1"/>
          <p:nvPr/>
        </p:nvSpPr>
        <p:spPr>
          <a:xfrm>
            <a:off x="9073708" y="5666245"/>
            <a:ext cx="3809722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/>
            </a:lvl1pPr>
          </a:lstStyle>
          <a:p>
            <a:pPr/>
            <a:r>
              <a:t>Green’s operative hand surgery, 6th ed. Wolfe et al.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For further information please…"/>
          <p:cNvSpPr txBox="1"/>
          <p:nvPr/>
        </p:nvSpPr>
        <p:spPr>
          <a:xfrm>
            <a:off x="1107757" y="3165475"/>
            <a:ext cx="7676198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6D102F"/>
                </a:solidFill>
              </a:defRPr>
            </a:pPr>
            <a:r>
              <a:t>For further information please </a:t>
            </a:r>
          </a:p>
          <a:p>
            <a:pPr>
              <a:defRPr b="1" sz="2000">
                <a:solidFill>
                  <a:srgbClr val="6D102F"/>
                </a:solidFill>
              </a:defRPr>
            </a:pPr>
            <a:r>
              <a:t>get in touch via the channels below:</a:t>
            </a:r>
          </a:p>
        </p:txBody>
      </p:sp>
      <p:pic>
        <p:nvPicPr>
          <p:cNvPr id="56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rcRect l="0" t="31161" r="0" b="0"/>
          <a:stretch>
            <a:fillRect/>
          </a:stretch>
        </p:blipFill>
        <p:spPr>
          <a:xfrm>
            <a:off x="757237" y="4784725"/>
            <a:ext cx="8848726" cy="180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